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9" r:id="rId3"/>
    <p:sldId id="275" r:id="rId4"/>
    <p:sldId id="285" r:id="rId5"/>
    <p:sldId id="284" r:id="rId6"/>
    <p:sldId id="286" r:id="rId7"/>
    <p:sldId id="271" r:id="rId8"/>
    <p:sldId id="270" r:id="rId9"/>
    <p:sldId id="266" r:id="rId10"/>
    <p:sldId id="273" r:id="rId11"/>
    <p:sldId id="277" r:id="rId12"/>
    <p:sldId id="278" r:id="rId13"/>
    <p:sldId id="260" r:id="rId14"/>
    <p:sldId id="259" r:id="rId15"/>
    <p:sldId id="262" r:id="rId16"/>
    <p:sldId id="263" r:id="rId17"/>
    <p:sldId id="264" r:id="rId18"/>
    <p:sldId id="287" r:id="rId19"/>
    <p:sldId id="267" r:id="rId20"/>
    <p:sldId id="280" r:id="rId21"/>
    <p:sldId id="281" r:id="rId22"/>
    <p:sldId id="288" r:id="rId23"/>
    <p:sldId id="282" r:id="rId24"/>
    <p:sldId id="289" r:id="rId25"/>
    <p:sldId id="279" r:id="rId26"/>
    <p:sldId id="283" r:id="rId27"/>
    <p:sldId id="290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1992" autoAdjust="0"/>
  </p:normalViewPr>
  <p:slideViewPr>
    <p:cSldViewPr>
      <p:cViewPr varScale="1">
        <p:scale>
          <a:sx n="92" d="100"/>
          <a:sy n="92" d="100"/>
        </p:scale>
        <p:origin x="15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0E2E-CBE7-4799-BF43-ACCFDB8C2A8D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BFC36-00A4-4529-B789-2ED4F454E1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72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54EA5-5084-472E-A871-117A1B5DB682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162D1-A63A-4E22-AC2B-B1473E49DD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750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458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200" dirty="0" smtClean="0"/>
              <a:t>[5] Shi, </a:t>
            </a:r>
            <a:r>
              <a:rPr lang="en-US" altLang="zh-TW" sz="1200" dirty="0" err="1" smtClean="0"/>
              <a:t>Jianbo</a:t>
            </a:r>
            <a:r>
              <a:rPr lang="en-US" altLang="zh-TW" sz="1200" dirty="0" smtClean="0"/>
              <a:t>, and </a:t>
            </a:r>
            <a:r>
              <a:rPr lang="en-US" altLang="zh-TW" sz="1200" dirty="0" err="1" smtClean="0"/>
              <a:t>Jitendra</a:t>
            </a:r>
            <a:r>
              <a:rPr lang="en-US" altLang="zh-TW" sz="1200" dirty="0" smtClean="0"/>
              <a:t> Malik. "Normalized cuts and image segmentation.“</a:t>
            </a:r>
            <a:r>
              <a:rPr lang="en-US" altLang="zh-TW" sz="1200" i="1" dirty="0" smtClean="0"/>
              <a:t>\</a:t>
            </a:r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39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200" dirty="0" smtClean="0"/>
              <a:t>[6] </a:t>
            </a:r>
            <a:r>
              <a:rPr lang="en-US" altLang="zh-TW" sz="1200" dirty="0" err="1" smtClean="0"/>
              <a:t>Achanta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Radhakrishna</a:t>
            </a:r>
            <a:r>
              <a:rPr lang="en-US" altLang="zh-TW" sz="1200" dirty="0" smtClean="0"/>
              <a:t>, et al. "SLIC </a:t>
            </a:r>
            <a:r>
              <a:rPr lang="en-US" altLang="zh-TW" sz="1200" dirty="0" err="1" smtClean="0"/>
              <a:t>superpixels</a:t>
            </a:r>
            <a:r>
              <a:rPr lang="en-US" altLang="zh-TW" sz="1200" dirty="0" smtClean="0"/>
              <a:t> compared to state-of-the-art </a:t>
            </a:r>
            <a:r>
              <a:rPr lang="en-US" altLang="zh-TW" sz="1200" dirty="0" err="1" smtClean="0"/>
              <a:t>superpixel</a:t>
            </a:r>
            <a:r>
              <a:rPr lang="en-US" altLang="zh-TW" sz="1200" dirty="0" smtClean="0"/>
              <a:t> methods."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855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229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假設</a:t>
            </a:r>
            <a:r>
              <a:rPr lang="en-US" altLang="zh-TW" dirty="0" smtClean="0"/>
              <a:t>X</a:t>
            </a:r>
            <a:r>
              <a:rPr lang="zh-TW" altLang="en-US" dirty="0" smtClean="0"/>
              <a:t>是在圖像上隨機遊走的過程，也就是在</a:t>
            </a:r>
            <a:r>
              <a:rPr lang="en-US" altLang="zh-TW" dirty="0" smtClean="0"/>
              <a:t>t</a:t>
            </a:r>
            <a:r>
              <a:rPr lang="zh-TW" altLang="en-US" dirty="0" smtClean="0"/>
              <a:t>這個時間點 位在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Xt</a:t>
            </a:r>
            <a:r>
              <a:rPr lang="zh-TW" altLang="en-US" dirty="0" smtClean="0"/>
              <a:t> 到了</a:t>
            </a:r>
            <a:r>
              <a:rPr lang="en-US" altLang="zh-TW" dirty="0" smtClean="0"/>
              <a:t>t+1</a:t>
            </a:r>
            <a:r>
              <a:rPr lang="zh-TW" altLang="en-US" dirty="0" smtClean="0"/>
              <a:t> 就跑到</a:t>
            </a:r>
            <a:r>
              <a:rPr lang="en-US" altLang="zh-TW" dirty="0" smtClean="0"/>
              <a:t>node Xt+1</a:t>
            </a:r>
            <a:r>
              <a:rPr lang="zh-TW" altLang="en-US" dirty="0" smtClean="0"/>
              <a:t> 這樣在圖上隨機遊走，這樣一個</a:t>
            </a:r>
            <a:r>
              <a:rPr lang="en-US" altLang="zh-TW" dirty="0" smtClean="0"/>
              <a:t>random walk</a:t>
            </a:r>
            <a:r>
              <a:rPr lang="zh-TW" altLang="en-US" dirty="0" smtClean="0"/>
              <a:t>的</a:t>
            </a:r>
            <a:r>
              <a:rPr lang="en-US" altLang="zh-TW" dirty="0" smtClean="0"/>
              <a:t>entropy rate</a:t>
            </a:r>
            <a:r>
              <a:rPr lang="zh-TW" altLang="en-US" dirty="0" smtClean="0"/>
              <a:t>可以用下面式子來表示</a:t>
            </a:r>
            <a:endParaRPr lang="en-US" altLang="zh-TW" dirty="0" smtClean="0"/>
          </a:p>
          <a:p>
            <a:r>
              <a:rPr lang="en-US" altLang="zh-TW" dirty="0" smtClean="0"/>
              <a:t>Wi</a:t>
            </a:r>
            <a:r>
              <a:rPr lang="zh-TW" altLang="en-US" dirty="0" smtClean="0"/>
              <a:t> 是和節點 </a:t>
            </a:r>
            <a:r>
              <a:rPr lang="en-US" altLang="zh-TW" dirty="0" err="1" smtClean="0"/>
              <a:t>i</a:t>
            </a:r>
            <a:r>
              <a:rPr lang="zh-TW" altLang="en-US" baseline="0" dirty="0" smtClean="0"/>
              <a:t> </a:t>
            </a:r>
            <a:r>
              <a:rPr lang="zh-TW" altLang="en-US" dirty="0" smtClean="0"/>
              <a:t>相連邊的權重和</a:t>
            </a:r>
            <a:endParaRPr lang="en-US" altLang="zh-TW" dirty="0" smtClean="0"/>
          </a:p>
          <a:p>
            <a:r>
              <a:rPr lang="en-US" altLang="zh-TW" dirty="0" err="1" smtClean="0"/>
              <a:t>Wt</a:t>
            </a:r>
            <a:r>
              <a:rPr lang="zh-TW" altLang="en-US" dirty="0" smtClean="0"/>
              <a:t> 是整張圖上所有邊的權重和</a:t>
            </a:r>
            <a:endParaRPr lang="en-US" altLang="zh-TW" dirty="0" smtClean="0"/>
          </a:p>
          <a:p>
            <a:r>
              <a:rPr lang="en-US" altLang="zh-TW" dirty="0" err="1" smtClean="0"/>
              <a:t>Wij</a:t>
            </a:r>
            <a:r>
              <a:rPr lang="en-US" altLang="zh-TW" dirty="0" smtClean="0"/>
              <a:t> </a:t>
            </a:r>
            <a:r>
              <a:rPr lang="zh-TW" altLang="en-US" dirty="0" smtClean="0"/>
              <a:t>是連接節點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和節點</a:t>
            </a:r>
            <a:r>
              <a:rPr lang="en-US" altLang="zh-TW" dirty="0" smtClean="0"/>
              <a:t>j</a:t>
            </a:r>
            <a:r>
              <a:rPr lang="zh-TW" altLang="en-US" dirty="0" smtClean="0"/>
              <a:t>的邊權重 </a:t>
            </a:r>
            <a:r>
              <a:rPr lang="en-US" altLang="zh-TW" dirty="0" smtClean="0"/>
              <a:t>(</a:t>
            </a:r>
            <a:r>
              <a:rPr lang="zh-TW" altLang="en-US" dirty="0" smtClean="0"/>
              <a:t>相似度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Pij</a:t>
            </a:r>
            <a:r>
              <a:rPr lang="zh-TW" altLang="en-US" baseline="0" dirty="0" smtClean="0"/>
              <a:t> 是節點 </a:t>
            </a:r>
            <a:r>
              <a:rPr lang="en-US" altLang="zh-TW" b="1" baseline="0" dirty="0" err="1" smtClean="0"/>
              <a:t>i</a:t>
            </a:r>
            <a:r>
              <a:rPr lang="zh-TW" altLang="en-US" b="1" baseline="0" dirty="0" smtClean="0"/>
              <a:t> </a:t>
            </a:r>
            <a:r>
              <a:rPr lang="zh-TW" altLang="en-US" baseline="0" dirty="0" smtClean="0"/>
              <a:t>到節點 </a:t>
            </a:r>
            <a:r>
              <a:rPr lang="en-US" altLang="zh-TW" b="1" baseline="0" dirty="0" smtClean="0"/>
              <a:t>j</a:t>
            </a:r>
            <a:r>
              <a:rPr lang="zh-TW" altLang="en-US" b="1" baseline="0" dirty="0" smtClean="0"/>
              <a:t> </a:t>
            </a:r>
            <a:r>
              <a:rPr lang="zh-TW" altLang="en-US" baseline="0" dirty="0" smtClean="0"/>
              <a:t>的轉移概率 </a:t>
            </a:r>
            <a:r>
              <a:rPr lang="en-US" altLang="zh-TW" baseline="0" dirty="0" smtClean="0"/>
              <a:t>(</a:t>
            </a:r>
            <a:r>
              <a:rPr lang="en-US" altLang="zh-TW" b="1" baseline="0" dirty="0" err="1" smtClean="0"/>
              <a:t>i</a:t>
            </a:r>
            <a:r>
              <a:rPr lang="zh-TW" altLang="en-US" baseline="0" dirty="0" smtClean="0"/>
              <a:t>不等於</a:t>
            </a:r>
            <a:r>
              <a:rPr lang="en-US" altLang="zh-TW" b="1" baseline="0" dirty="0" smtClean="0"/>
              <a:t>j</a:t>
            </a:r>
            <a:r>
              <a:rPr lang="en-US" altLang="zh-TW" b="0" baseline="0" dirty="0" smtClean="0"/>
              <a:t>)</a:t>
            </a:r>
            <a:r>
              <a:rPr lang="zh-TW" altLang="en-US" b="0" baseline="0" dirty="0" smtClean="0"/>
              <a:t>， </a:t>
            </a:r>
            <a:r>
              <a:rPr lang="en-US" altLang="zh-TW" b="0" baseline="0" dirty="0" smtClean="0"/>
              <a:t>paper</a:t>
            </a:r>
            <a:r>
              <a:rPr lang="zh-TW" altLang="en-US" b="0" baseline="0" dirty="0" smtClean="0"/>
              <a:t>裡還有定義</a:t>
            </a:r>
            <a:r>
              <a:rPr lang="en-US" altLang="zh-TW" b="0" baseline="0" dirty="0" smtClean="0"/>
              <a:t>self loop</a:t>
            </a:r>
            <a:r>
              <a:rPr lang="zh-TW" altLang="en-US" b="0" baseline="0" dirty="0" smtClean="0"/>
              <a:t>的</a:t>
            </a:r>
            <a:r>
              <a:rPr lang="en-US" altLang="zh-TW" b="0" baseline="0" dirty="0" err="1" smtClean="0"/>
              <a:t>Pij</a:t>
            </a:r>
            <a:r>
              <a:rPr lang="zh-TW" altLang="en-US" b="0" baseline="0" dirty="0" smtClean="0"/>
              <a:t>  ，這裡因為版面問題所以就沒細說了。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37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[4] Liu, Ming-Yu, et al. "Entropy rate </a:t>
            </a:r>
            <a:r>
              <a:rPr lang="en-US" altLang="zh-TW" sz="1200" dirty="0" err="1" smtClean="0"/>
              <a:t>superpixel</a:t>
            </a:r>
            <a:r>
              <a:rPr lang="en-US" altLang="zh-TW" sz="1200" dirty="0" smtClean="0"/>
              <a:t> segmentation."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264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 entropy </a:t>
            </a:r>
            <a:r>
              <a:rPr lang="en-US" altLang="zh-TW" i="1" dirty="0" smtClean="0"/>
              <a:t>H(Z</a:t>
            </a:r>
            <a:r>
              <a:rPr lang="en-US" altLang="zh-TW" sz="1000" i="1" dirty="0" smtClean="0"/>
              <a:t>A</a:t>
            </a:r>
            <a:r>
              <a:rPr lang="en-US" altLang="zh-TW" i="1" dirty="0" smtClean="0"/>
              <a:t>) </a:t>
            </a:r>
            <a:r>
              <a:rPr lang="en-US" altLang="zh-TW" dirty="0" smtClean="0"/>
              <a:t>favors clusters with similar sizes; whereas </a:t>
            </a:r>
            <a:r>
              <a:rPr lang="en-US" altLang="zh-TW" i="1" dirty="0" smtClean="0"/>
              <a:t>N</a:t>
            </a:r>
            <a:r>
              <a:rPr lang="en-US" altLang="zh-TW" sz="1000" i="1" dirty="0" smtClean="0"/>
              <a:t>A</a:t>
            </a:r>
            <a:r>
              <a:rPr lang="en-US" altLang="zh-TW" dirty="0" smtClean="0"/>
              <a:t> favors fewer number of clusters.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128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這裡是顯示當平衡項越大時，</a:t>
            </a:r>
            <a:r>
              <a:rPr lang="en-US" altLang="zh-TW" dirty="0" smtClean="0"/>
              <a:t>cluster</a:t>
            </a:r>
            <a:r>
              <a:rPr lang="zh-TW" altLang="en-US" dirty="0" smtClean="0"/>
              <a:t>的大小會越一致。</a:t>
            </a:r>
            <a:endParaRPr lang="en-US" altLang="zh-TW" dirty="0" smtClean="0"/>
          </a:p>
          <a:p>
            <a:r>
              <a:rPr lang="zh-TW" altLang="en-US" dirty="0" smtClean="0"/>
              <a:t>所以目標函數由</a:t>
            </a:r>
            <a:r>
              <a:rPr lang="en-US" altLang="zh-TW" dirty="0" smtClean="0"/>
              <a:t>Entropy rate</a:t>
            </a:r>
            <a:r>
              <a:rPr lang="zh-TW" altLang="en-US" dirty="0" smtClean="0"/>
              <a:t>和平衡項組成，</a:t>
            </a:r>
            <a:r>
              <a:rPr lang="en-US" altLang="zh-TW" dirty="0" smtClean="0"/>
              <a:t>Maximize</a:t>
            </a:r>
            <a:r>
              <a:rPr lang="en-US" altLang="zh-TW" baseline="0" dirty="0" smtClean="0"/>
              <a:t> the objective function</a:t>
            </a:r>
            <a:r>
              <a:rPr lang="zh-TW" altLang="en-US" baseline="0" dirty="0" smtClean="0"/>
              <a:t>後，就可以得到切割結果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63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[4]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43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82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371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pixels, K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superpixels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，種子點距離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，避免位在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edge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上，所以把種子移到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3x3 window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內較低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的地方，每個種子設一個唯一的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根據距離和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計算相似度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，將每個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分給最相似的種子並標記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是用來衡量顏色和空間訊息在相似度的比重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只在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2Sx2S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的空間中進行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K-means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而不是在整張圖分群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856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superpixel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size in the upper left of each image is 100 pixels and is 300 in the lower right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524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[11] </a:t>
                </a:r>
                <a:r>
                  <a:rPr lang="en-US" altLang="zh-TW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Machairas</a:t>
                </a:r>
                <a:r>
                  <a:rPr lang="en-US" altLang="zh-TW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altLang="zh-TW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Vaïa</a:t>
                </a:r>
                <a:r>
                  <a:rPr lang="en-US" altLang="zh-TW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et al. "</a:t>
                </a:r>
                <a:r>
                  <a:rPr lang="en-US" altLang="zh-TW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Waterpixels</a:t>
                </a:r>
                <a:r>
                  <a:rPr lang="en-US" altLang="zh-TW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." </a:t>
                </a:r>
                <a:r>
                  <a:rPr lang="en-US" altLang="zh-TW" sz="1200" b="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Image Processing, IEEE Transactions on</a:t>
                </a:r>
                <a:r>
                  <a:rPr lang="en-US" altLang="zh-TW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24.11 (2015): 3707-3716.</a:t>
                </a:r>
                <a:endParaRPr lang="en-US" altLang="zh-TW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en-US" altLang="zh-TW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zh-TW" altLang="en-US" dirty="0" smtClean="0"/>
                  <a:t/>
                </a:r>
                <a:br>
                  <a:rPr lang="zh-TW" altLang="en-US" dirty="0" smtClean="0"/>
                </a:br>
                <a:endParaRPr lang="en-US" altLang="zh-TW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en-US" altLang="zh-TW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 smtClean="0">
                    <a:latin typeface="Cambria Math" panose="02040503050406030204" pitchFamily="18" charset="0"/>
                  </a:rPr>
                  <a:t>𝜎 </a:t>
                </a:r>
                <a:r>
                  <a:rPr lang="en-US" altLang="zh-TW" dirty="0" smtClean="0"/>
                  <a:t>is the distance between two grid centers.</a:t>
                </a:r>
              </a:p>
              <a:p>
                <a:r>
                  <a:rPr lang="zh-TW" altLang="en-US" dirty="0" smtClean="0"/>
                  <a:t>產生</a:t>
                </a:r>
                <a:r>
                  <a:rPr lang="en-US" altLang="zh-TW" dirty="0" smtClean="0"/>
                  <a:t>gradient map</a:t>
                </a:r>
                <a:r>
                  <a:rPr lang="zh-TW" altLang="en-US" dirty="0" smtClean="0"/>
                  <a:t> ，建立</a:t>
                </a:r>
                <a:r>
                  <a:rPr lang="en-US" altLang="zh-TW" dirty="0" smtClean="0"/>
                  <a:t>grid</a:t>
                </a:r>
                <a:r>
                  <a:rPr lang="zh-TW" altLang="en-US" dirty="0" smtClean="0"/>
                  <a:t> 可以是正方形或六邊形， 在每個</a:t>
                </a:r>
                <a:r>
                  <a:rPr lang="en-US" altLang="zh-TW" dirty="0" smtClean="0"/>
                  <a:t>cell</a:t>
                </a:r>
                <a:r>
                  <a:rPr lang="zh-TW" altLang="en-US" dirty="0" smtClean="0"/>
                  <a:t>裡選取</a:t>
                </a:r>
                <a:r>
                  <a:rPr lang="en-US" altLang="zh-TW" dirty="0" err="1" smtClean="0"/>
                  <a:t>gradien</a:t>
                </a:r>
                <a:r>
                  <a:rPr lang="zh-TW" altLang="en-US" dirty="0" smtClean="0"/>
                  <a:t>最小的</a:t>
                </a:r>
                <a:r>
                  <a:rPr lang="en-US" altLang="zh-TW" dirty="0" smtClean="0"/>
                  <a:t>pixels</a:t>
                </a:r>
                <a:r>
                  <a:rPr lang="zh-TW" altLang="en-US" dirty="0" smtClean="0"/>
                  <a:t> 作為</a:t>
                </a:r>
                <a:r>
                  <a:rPr lang="en-US" altLang="zh-TW" dirty="0" smtClean="0"/>
                  <a:t>marker</a:t>
                </a:r>
              </a:p>
              <a:p>
                <a:r>
                  <a:rPr lang="en-US" altLang="zh-TW" dirty="0" smtClean="0"/>
                  <a:t>(marker</a:t>
                </a:r>
                <a:r>
                  <a:rPr lang="zh-TW" altLang="en-US" dirty="0" smtClean="0"/>
                  <a:t>的選取在</a:t>
                </a:r>
                <a:r>
                  <a:rPr lang="en-US" altLang="zh-TW" dirty="0" smtClean="0"/>
                  <a:t>paper</a:t>
                </a:r>
                <a:r>
                  <a:rPr lang="zh-TW" altLang="en-US" dirty="0" smtClean="0"/>
                  <a:t>裡有更詳盡的介紹，在</a:t>
                </a:r>
                <a:r>
                  <a:rPr lang="en-US" altLang="zh-TW" dirty="0" smtClean="0"/>
                  <a:t>grid</a:t>
                </a:r>
                <a:r>
                  <a:rPr lang="zh-TW" altLang="en-US" dirty="0" smtClean="0"/>
                  <a:t>邊界某個範圍內的</a:t>
                </a:r>
                <a:r>
                  <a:rPr lang="en-US" altLang="zh-TW" dirty="0" smtClean="0"/>
                  <a:t>minima</a:t>
                </a:r>
                <a:r>
                  <a:rPr lang="zh-TW" altLang="en-US" dirty="0" smtClean="0"/>
                  <a:t>會被淘汰，另外會遇到 有很多個</a:t>
                </a:r>
                <a:r>
                  <a:rPr lang="en-US" altLang="zh-TW" dirty="0" smtClean="0"/>
                  <a:t>minima</a:t>
                </a:r>
                <a:r>
                  <a:rPr lang="zh-TW" altLang="en-US" dirty="0" smtClean="0"/>
                  <a:t> 和沒有</a:t>
                </a:r>
                <a:r>
                  <a:rPr lang="en-US" altLang="zh-TW" dirty="0" smtClean="0"/>
                  <a:t>minimum</a:t>
                </a:r>
                <a:r>
                  <a:rPr lang="zh-TW" altLang="en-US" dirty="0" smtClean="0"/>
                  <a:t>的情形，若有很多個 則選擇具有較大 </a:t>
                </a:r>
                <a:r>
                  <a:rPr lang="en-US" altLang="zh-TW" dirty="0" smtClean="0"/>
                  <a:t>surface extinction value</a:t>
                </a:r>
                <a:r>
                  <a:rPr lang="zh-TW" altLang="en-US" dirty="0" smtClean="0"/>
                  <a:t>的作為</a:t>
                </a:r>
                <a:r>
                  <a:rPr lang="en-US" altLang="zh-TW" dirty="0" smtClean="0"/>
                  <a:t>marker</a:t>
                </a:r>
                <a:r>
                  <a:rPr lang="zh-TW" altLang="en-US" dirty="0" smtClean="0"/>
                  <a:t>，</a:t>
                </a:r>
                <a:endParaRPr lang="en-US" altLang="zh-TW" dirty="0" smtClean="0"/>
              </a:p>
              <a:p>
                <a:r>
                  <a:rPr lang="zh-TW" altLang="en-US" dirty="0" smtClean="0"/>
                  <a:t>若沒有</a:t>
                </a:r>
                <a:r>
                  <a:rPr lang="en-US" altLang="zh-TW" dirty="0" smtClean="0"/>
                  <a:t>minimum</a:t>
                </a:r>
                <a:r>
                  <a:rPr lang="zh-TW" altLang="en-US" dirty="0" smtClean="0"/>
                  <a:t> 則以</a:t>
                </a:r>
                <a:r>
                  <a:rPr lang="en-US" altLang="zh-TW" dirty="0" smtClean="0"/>
                  <a:t>grid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center</a:t>
                </a:r>
                <a:r>
                  <a:rPr lang="zh-TW" altLang="en-US" dirty="0" smtClean="0"/>
                  <a:t>為</a:t>
                </a:r>
                <a:r>
                  <a:rPr lang="en-US" altLang="zh-TW" dirty="0" smtClean="0"/>
                  <a:t>marker</a:t>
                </a:r>
                <a:r>
                  <a:rPr lang="zh-TW" altLang="en-US" dirty="0" smtClean="0"/>
                  <a:t> 不過因為</a:t>
                </a:r>
                <a:r>
                  <a:rPr lang="en-US" altLang="zh-TW" dirty="0" smtClean="0"/>
                  <a:t>grid center</a:t>
                </a:r>
                <a:r>
                  <a:rPr lang="zh-TW" altLang="en-US" dirty="0" smtClean="0"/>
                  <a:t>有可能落在</a:t>
                </a:r>
                <a:r>
                  <a:rPr lang="en-US" altLang="zh-TW" dirty="0" smtClean="0"/>
                  <a:t>gradient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maximum</a:t>
                </a:r>
                <a:r>
                  <a:rPr lang="zh-TW" altLang="en-US" dirty="0" smtClean="0"/>
                  <a:t>處，所以最好是把整個平坦區域都當作</a:t>
                </a:r>
                <a:r>
                  <a:rPr lang="en-US" altLang="zh-TW" dirty="0" smtClean="0"/>
                  <a:t>marker</a:t>
                </a:r>
                <a:r>
                  <a:rPr lang="zh-TW" altLang="en-US" dirty="0" smtClean="0"/>
                  <a:t>。</a:t>
                </a:r>
                <a:r>
                  <a:rPr lang="en-US" altLang="zh-TW" dirty="0" smtClean="0"/>
                  <a:t>)</a:t>
                </a:r>
              </a:p>
              <a:p>
                <a:r>
                  <a:rPr lang="zh-TW" altLang="en-US" dirty="0" smtClean="0"/>
                  <a:t>不論無何 一個</a:t>
                </a:r>
                <a:r>
                  <a:rPr lang="en-US" altLang="zh-TW" dirty="0" smtClean="0"/>
                  <a:t>cell</a:t>
                </a:r>
                <a:r>
                  <a:rPr lang="zh-TW" altLang="en-US" dirty="0" smtClean="0"/>
                  <a:t>只會有一個</a:t>
                </a:r>
                <a:r>
                  <a:rPr lang="en-US" altLang="zh-TW" dirty="0" smtClean="0"/>
                  <a:t>marker</a:t>
                </a:r>
              </a:p>
              <a:p>
                <a:r>
                  <a:rPr lang="zh-TW" altLang="en-US" dirty="0" smtClean="0"/>
                  <a:t>引入一個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spatially regularized gradient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可以調整</a:t>
                </a:r>
                <a:r>
                  <a:rPr lang="en-US" altLang="zh-TW" dirty="0" err="1" smtClean="0"/>
                  <a:t>superpixel</a:t>
                </a:r>
                <a:r>
                  <a:rPr lang="zh-TW" altLang="en-US" dirty="0" smtClean="0"/>
                  <a:t>的規律性和邊界服貼程度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當</a:t>
                </a:r>
                <a:r>
                  <a:rPr lang="en-US" altLang="zh-TW" dirty="0" smtClean="0"/>
                  <a:t>k=0</a:t>
                </a:r>
                <a:r>
                  <a:rPr lang="zh-TW" altLang="en-US" dirty="0" smtClean="0"/>
                  <a:t>，就是原本的</a:t>
                </a:r>
                <a:r>
                  <a:rPr lang="en-US" altLang="zh-TW" dirty="0" smtClean="0"/>
                  <a:t>gradient</a:t>
                </a:r>
                <a:r>
                  <a:rPr lang="zh-TW" altLang="en-US" dirty="0" smtClean="0"/>
                  <a:t>，沒有規律性，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when k </a:t>
                </a:r>
                <a:r>
                  <a:rPr lang="zh-TW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越大 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</a:t>
                </a:r>
                <a:r>
                  <a:rPr lang="zh-TW" altLang="en-US" sz="1200" b="0" i="0" u="none" strike="noStrike" kern="1200" baseline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越趨近</a:t>
                </a:r>
                <a:r>
                  <a:rPr lang="en-US" altLang="zh-TW" sz="1200" b="0" i="0" u="none" strike="noStrike" kern="1200" baseline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regular grid.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912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Waterpixel</a:t>
            </a:r>
            <a:r>
              <a:rPr lang="zh-TW" altLang="en-US" dirty="0" smtClean="0"/>
              <a:t>可以透過調整</a:t>
            </a:r>
            <a:r>
              <a:rPr lang="en-US" altLang="zh-TW" dirty="0" smtClean="0"/>
              <a:t>k</a:t>
            </a:r>
            <a:r>
              <a:rPr lang="zh-TW" altLang="en-US" dirty="0" smtClean="0"/>
              <a:t>來控制</a:t>
            </a:r>
            <a:r>
              <a:rPr lang="en-US" altLang="zh-TW" dirty="0" err="1" smtClean="0"/>
              <a:t>superpixel</a:t>
            </a:r>
            <a:r>
              <a:rPr lang="zh-TW" altLang="en-US" dirty="0" smtClean="0"/>
              <a:t>的規律性，</a:t>
            </a:r>
            <a:r>
              <a:rPr lang="en-US" altLang="zh-TW" dirty="0" smtClean="0"/>
              <a:t>:</a:t>
            </a:r>
            <a:r>
              <a:rPr lang="zh-TW" altLang="en-US" dirty="0" smtClean="0"/>
              <a:t> 當</a:t>
            </a:r>
            <a:r>
              <a:rPr lang="en-US" altLang="zh-TW" dirty="0" smtClean="0"/>
              <a:t>k=0</a:t>
            </a:r>
            <a:r>
              <a:rPr lang="zh-TW" altLang="en-US" dirty="0" smtClean="0"/>
              <a:t>，就是原本的</a:t>
            </a:r>
            <a:r>
              <a:rPr lang="en-US" altLang="zh-TW" dirty="0" smtClean="0"/>
              <a:t>gradient</a:t>
            </a:r>
            <a:r>
              <a:rPr lang="zh-TW" altLang="en-US" dirty="0" smtClean="0"/>
              <a:t>，不影響超像素規律性，當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越大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會越趨近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 grid.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[7] </a:t>
            </a:r>
            <a:r>
              <a:rPr lang="en-US" altLang="zh-TW" sz="1200" dirty="0" err="1" smtClean="0"/>
              <a:t>Machairas</a:t>
            </a:r>
            <a:r>
              <a:rPr lang="en-US" altLang="zh-TW" sz="1200" dirty="0" smtClean="0"/>
              <a:t>, V., Etienne </a:t>
            </a:r>
            <a:r>
              <a:rPr lang="en-US" altLang="zh-TW" sz="1200" dirty="0" err="1" smtClean="0"/>
              <a:t>Decencìère</a:t>
            </a:r>
            <a:r>
              <a:rPr lang="en-US" altLang="zh-TW" sz="1200" dirty="0" smtClean="0"/>
              <a:t>, and Thomas Walter. "</a:t>
            </a:r>
            <a:r>
              <a:rPr lang="en-US" altLang="zh-TW" sz="1200" dirty="0" err="1" smtClean="0"/>
              <a:t>Waterpixels</a:t>
            </a:r>
            <a:r>
              <a:rPr lang="en-US" altLang="zh-TW" sz="1200" dirty="0" smtClean="0"/>
              <a:t>: </a:t>
            </a:r>
            <a:r>
              <a:rPr lang="en-US" altLang="zh-TW" sz="1200" dirty="0" err="1" smtClean="0"/>
              <a:t>Superpixels</a:t>
            </a:r>
            <a:r>
              <a:rPr lang="en-US" altLang="zh-TW" sz="1200" dirty="0" smtClean="0"/>
              <a:t> based on the watershed transformation." </a:t>
            </a:r>
            <a:endParaRPr lang="en-US" altLang="zh-CN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774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Waterpixel</a:t>
            </a:r>
            <a:r>
              <a:rPr lang="zh-TW" altLang="en-US" dirty="0" smtClean="0"/>
              <a:t> 隨著</a:t>
            </a:r>
            <a:r>
              <a:rPr lang="en-US" altLang="zh-TW" dirty="0" err="1" smtClean="0"/>
              <a:t>superpixel</a:t>
            </a:r>
            <a:r>
              <a:rPr lang="en-US" altLang="zh-TW" dirty="0" smtClean="0"/>
              <a:t> </a:t>
            </a:r>
            <a:r>
              <a:rPr lang="zh-TW" altLang="en-US" dirty="0" smtClean="0"/>
              <a:t>數增加 所花時間跟著增加 但基本上都會比</a:t>
            </a:r>
            <a:r>
              <a:rPr lang="en-US" altLang="zh-TW" dirty="0" smtClean="0"/>
              <a:t>SLIC</a:t>
            </a:r>
            <a:r>
              <a:rPr lang="zh-TW" altLang="en-US" dirty="0" smtClean="0"/>
              <a:t>還快</a:t>
            </a:r>
            <a:endParaRPr lang="en-US" altLang="zh-TW" dirty="0" smtClean="0"/>
          </a:p>
          <a:p>
            <a:r>
              <a:rPr lang="en-US" altLang="zh-TW" dirty="0" err="1" smtClean="0"/>
              <a:t>Waterpixel</a:t>
            </a:r>
            <a:r>
              <a:rPr lang="zh-TW" altLang="en-US" dirty="0" smtClean="0"/>
              <a:t> 的邊界吻合度比</a:t>
            </a:r>
            <a:r>
              <a:rPr lang="en-US" altLang="zh-TW" dirty="0" smtClean="0"/>
              <a:t>SLIC</a:t>
            </a:r>
            <a:r>
              <a:rPr lang="zh-TW" altLang="en-US" dirty="0" smtClean="0"/>
              <a:t>還差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772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674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41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2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82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38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18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for an </a:t>
            </a:r>
            <a:r>
              <a:rPr lang="en-US" altLang="zh-TW" dirty="0" smtClean="0"/>
              <a:t>undirected graph 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56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2D1-A63A-4E22-AC2B-B1473E49DD7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12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D81A-15CF-42B6-AA5A-2A5BDB13FBA9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5126-F392-4F3C-9E20-F1A977A0A408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AC8C-A727-46BF-B56C-1503EA5C2A66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144216" cy="476250"/>
          </a:xfrm>
        </p:spPr>
        <p:txBody>
          <a:bodyPr/>
          <a:lstStyle/>
          <a:p>
            <a:fld id="{5C38006F-C74F-4969-AF22-D54582A05513}" type="datetime1">
              <a:rPr lang="zh-TW" altLang="en-US" smtClean="0"/>
              <a:t>2015/12/2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532440" y="6210300"/>
            <a:ext cx="4572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E34BD-1241-4981-AB96-B8A588EAEAF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F7C-C639-42DF-874C-701DC101E07D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1806-9D70-4354-8C49-4A9E909E8FFD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729-E048-4563-A66F-D9217AEA73D1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A6DB-3F43-4F82-9B39-6469E709AF0E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1989-F187-4F3B-BF98-088850F90BB1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9568-123C-458F-96AF-3568DCD7BA1A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941B-FA3B-44BA-8AE2-3947D870D253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370D04-0635-486F-BB58-4396285D113E}" type="datetime1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94E34BD-1241-4981-AB96-B8A588EAEA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804664"/>
          </a:xfrm>
        </p:spPr>
        <p:txBody>
          <a:bodyPr>
            <a:normAutofit/>
          </a:bodyPr>
          <a:lstStyle/>
          <a:p>
            <a:r>
              <a:rPr lang="en-US" altLang="zh-TW" sz="3200" dirty="0" err="1" smtClean="0">
                <a:solidFill>
                  <a:srgbClr val="C00000"/>
                </a:solidFill>
              </a:rPr>
              <a:t>Superpixel</a:t>
            </a:r>
            <a:r>
              <a:rPr lang="en-US" altLang="zh-TW" sz="3200" dirty="0" smtClean="0">
                <a:solidFill>
                  <a:srgbClr val="C00000"/>
                </a:solidFill>
              </a:rPr>
              <a:t> methods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Image Segmentation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38484" y="4581128"/>
            <a:ext cx="4149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Speaker: </a:t>
            </a:r>
            <a:r>
              <a:rPr lang="en-US" altLang="zh-TW" sz="3200" dirty="0" err="1" smtClean="0"/>
              <a:t>Hsuan</a:t>
            </a:r>
            <a:r>
              <a:rPr lang="en-US" altLang="zh-TW" sz="3200" dirty="0" smtClean="0"/>
              <a:t>-Yi  </a:t>
            </a:r>
            <a:r>
              <a:rPr lang="en-US" altLang="zh-TW" sz="3200" dirty="0" err="1" smtClean="0"/>
              <a:t>Ko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973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Min Cut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4572000"/>
          </a:xfrm>
        </p:spPr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cost</a:t>
            </a:r>
            <a:r>
              <a:rPr lang="en-US" altLang="zh-TW" dirty="0"/>
              <a:t> of the cut is the sum </a:t>
            </a:r>
            <a:r>
              <a:rPr lang="en-US" altLang="zh-TW" dirty="0" smtClean="0"/>
              <a:t>of </a:t>
            </a:r>
            <a:r>
              <a:rPr lang="en-US" altLang="zh-TW" dirty="0"/>
              <a:t>the weights on cut edges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sz="1400" dirty="0" smtClean="0"/>
          </a:p>
          <a:p>
            <a:r>
              <a:rPr lang="en-US" altLang="zh-TW" dirty="0" smtClean="0"/>
              <a:t>Min cut is a method of minimizing the cost of the cut, but it </a:t>
            </a:r>
            <a:r>
              <a:rPr lang="en-US" altLang="zh-TW" dirty="0" smtClean="0">
                <a:solidFill>
                  <a:srgbClr val="FF0000"/>
                </a:solidFill>
              </a:rPr>
              <a:t>favors </a:t>
            </a:r>
            <a:r>
              <a:rPr lang="en-US" altLang="zh-TW" dirty="0">
                <a:solidFill>
                  <a:srgbClr val="FF0000"/>
                </a:solidFill>
              </a:rPr>
              <a:t>cutting small sets </a:t>
            </a:r>
            <a:r>
              <a:rPr lang="en-US" altLang="zh-TW" dirty="0" smtClean="0">
                <a:solidFill>
                  <a:srgbClr val="FF0000"/>
                </a:solidFill>
              </a:rPr>
              <a:t>of isolated </a:t>
            </a:r>
            <a:r>
              <a:rPr lang="en-US" altLang="zh-TW" dirty="0">
                <a:solidFill>
                  <a:srgbClr val="FF0000"/>
                </a:solidFill>
              </a:rPr>
              <a:t>nodes </a:t>
            </a:r>
            <a:r>
              <a:rPr lang="en-US" altLang="zh-TW" dirty="0"/>
              <a:t>in the graph.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88629"/>
              </p:ext>
            </p:extLst>
          </p:nvPr>
        </p:nvGraphicFramePr>
        <p:xfrm>
          <a:off x="2032000" y="1916113"/>
          <a:ext cx="48974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Equation" r:id="rId4" imgW="3022560" imgH="355320" progId="Equation.DSMT4">
                  <p:embed/>
                </p:oleObj>
              </mc:Choice>
              <mc:Fallback>
                <p:oleObj name="Equation" r:id="rId4" imgW="30225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2000" y="1916113"/>
                        <a:ext cx="4897438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31" name="Picture 87" descr="C:\Users\Recluse\Desktop\擷取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21"/>
            <a:ext cx="4680000" cy="27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9552" y="6472986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[5] Shi,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Jianbo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and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Jitendra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Malik. "Normalized cuts and image segmentation</a:t>
            </a: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</a:rPr>
              <a:t>."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altLang="zh-TW" sz="1200" dirty="0" smtClean="0"/>
              <a:t> </a:t>
            </a:r>
            <a:endParaRPr lang="en-US" altLang="zh-TW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Ncut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3214464"/>
            <a:ext cx="7772400" cy="2014736"/>
          </a:xfrm>
        </p:spPr>
        <p:txBody>
          <a:bodyPr/>
          <a:lstStyle/>
          <a:p>
            <a:pPr fontAlgn="t"/>
            <a:r>
              <a:rPr lang="en-US" altLang="zh-TW" dirty="0" smtClean="0"/>
              <a:t>Avoid the unnatural bias</a:t>
            </a:r>
          </a:p>
          <a:p>
            <a:pPr fontAlgn="t"/>
            <a:r>
              <a:rPr lang="en-US" altLang="zh-TW" sz="2400" dirty="0" smtClean="0"/>
              <a:t>M</a:t>
            </a:r>
            <a:r>
              <a:rPr lang="en-US" altLang="zh-TW" dirty="0" smtClean="0"/>
              <a:t>inimize </a:t>
            </a:r>
            <a:r>
              <a:rPr lang="en-US" altLang="zh-TW" i="1" dirty="0" err="1" smtClean="0"/>
              <a:t>Ncut</a:t>
            </a:r>
            <a:r>
              <a:rPr lang="en-US" altLang="zh-TW" dirty="0" smtClean="0"/>
              <a:t> to segment images</a:t>
            </a:r>
          </a:p>
          <a:p>
            <a:pPr marL="0" indent="0">
              <a:buNone/>
            </a:pPr>
            <a:endParaRPr lang="en-US" altLang="zh-TW" b="1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837634"/>
              </p:ext>
            </p:extLst>
          </p:nvPr>
        </p:nvGraphicFramePr>
        <p:xfrm>
          <a:off x="2411760" y="1412776"/>
          <a:ext cx="4580487" cy="79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4" imgW="2425680" imgH="419040" progId="Equation.DSMT4">
                  <p:embed/>
                </p:oleObj>
              </mc:Choice>
              <mc:Fallback>
                <p:oleObj name="Equation" r:id="rId4" imgW="2425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412776"/>
                        <a:ext cx="4580487" cy="79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281552"/>
              </p:ext>
            </p:extLst>
          </p:nvPr>
        </p:nvGraphicFramePr>
        <p:xfrm>
          <a:off x="1331641" y="2492896"/>
          <a:ext cx="2674286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6" imgW="1650960" imgH="355320" progId="Equation.DSMT4">
                  <p:embed/>
                </p:oleObj>
              </mc:Choice>
              <mc:Fallback>
                <p:oleObj name="Equation" r:id="rId6" imgW="16509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1641" y="2492896"/>
                        <a:ext cx="2674286" cy="5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283968" y="242088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total connection from nodes in A to all nodes in the graph</a:t>
            </a:r>
          </a:p>
        </p:txBody>
      </p:sp>
      <p:pic>
        <p:nvPicPr>
          <p:cNvPr id="7" name="Picture 87" descr="C:\Users\Recluse\Desktop\擷取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27179"/>
            <a:ext cx="3960000" cy="23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9552" y="6472986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[5] Shi,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Jianbo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and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Jitendra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Malik. "Normalized cuts and image segmentation</a:t>
            </a: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</a:rPr>
              <a:t>."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altLang="zh-TW" sz="1200" dirty="0" smtClean="0"/>
              <a:t> </a:t>
            </a:r>
            <a:endParaRPr lang="en-US" altLang="zh-TW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Simulation Results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egular and compact shape</a:t>
            </a:r>
          </a:p>
          <a:p>
            <a:r>
              <a:rPr lang="en-US" altLang="zh-TW" dirty="0" smtClean="0"/>
              <a:t>Bad adherence </a:t>
            </a:r>
            <a:r>
              <a:rPr lang="en-US" altLang="zh-TW" dirty="0"/>
              <a:t>to object boundaries</a:t>
            </a:r>
          </a:p>
          <a:p>
            <a:r>
              <a:rPr lang="en-US" altLang="zh-TW" dirty="0"/>
              <a:t>H</a:t>
            </a:r>
            <a:r>
              <a:rPr lang="en-US" altLang="zh-TW" dirty="0" smtClean="0"/>
              <a:t>igh computational cost especially for images with large size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7" name="Picture 2" descr="C:\Users\Recluse\Desktop\ncu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b="50000"/>
          <a:stretch/>
        </p:blipFill>
        <p:spPr bwMode="auto">
          <a:xfrm>
            <a:off x="3348120" y="3080192"/>
            <a:ext cx="2304000" cy="316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ecluse\Desktop\ncu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76"/>
          <a:stretch/>
        </p:blipFill>
        <p:spPr bwMode="auto">
          <a:xfrm>
            <a:off x="5904400" y="3033338"/>
            <a:ext cx="2268000" cy="31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26558" y="6453336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[6]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Achanta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Radhakrishna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et al. "SLIC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superpixels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compared to state-of-the-art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superpixel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methods." </a:t>
            </a:r>
          </a:p>
        </p:txBody>
      </p:sp>
      <p:sp>
        <p:nvSpPr>
          <p:cNvPr id="6" name="矩形 5"/>
          <p:cNvSpPr/>
          <p:nvPr/>
        </p:nvSpPr>
        <p:spPr>
          <a:xfrm>
            <a:off x="400692" y="4849633"/>
            <a:ext cx="2947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average </a:t>
            </a:r>
            <a:r>
              <a:rPr lang="en-US" altLang="zh-TW" dirty="0" err="1"/>
              <a:t>superpixel</a:t>
            </a:r>
            <a:r>
              <a:rPr lang="en-US" altLang="zh-TW" dirty="0"/>
              <a:t> size in the upper left of each image is 100 pixels and is 300 in the lower </a:t>
            </a:r>
            <a:r>
              <a:rPr lang="en-US" altLang="zh-TW" dirty="0" smtClean="0"/>
              <a:t>right.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272808" cy="471338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/>
              <a:t>O</a:t>
            </a:r>
            <a:r>
              <a:rPr lang="en-US" altLang="zh-TW" dirty="0" smtClean="0"/>
              <a:t>bjective function: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</a:p>
          <a:p>
            <a:pPr marL="0" indent="0">
              <a:buNone/>
            </a:pPr>
            <a:r>
              <a:rPr lang="en-US" altLang="zh-TW" dirty="0" smtClean="0"/>
              <a:t>(1)</a:t>
            </a:r>
            <a:r>
              <a:rPr lang="en-US" altLang="zh-TW" dirty="0" smtClean="0">
                <a:latin typeface="Euclid Math One" panose="05050601010101010101" pitchFamily="18" charset="2"/>
              </a:rPr>
              <a:t>H</a:t>
            </a:r>
            <a:r>
              <a:rPr lang="en-US" altLang="zh-TW" dirty="0" smtClean="0"/>
              <a:t>(A):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entropy rate </a:t>
            </a:r>
            <a:r>
              <a:rPr lang="en-US" altLang="zh-TW" dirty="0"/>
              <a:t>of a random walk on a </a:t>
            </a:r>
            <a:r>
              <a:rPr lang="en-US" altLang="zh-TW" dirty="0" smtClean="0"/>
              <a:t>graph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en-US" dirty="0" smtClean="0"/>
              <a:t>－ </a:t>
            </a:r>
            <a:r>
              <a:rPr lang="en-US" altLang="zh-TW" dirty="0" smtClean="0"/>
              <a:t>compact </a:t>
            </a:r>
            <a:r>
              <a:rPr lang="en-US" altLang="zh-TW" dirty="0"/>
              <a:t>and homogeneous </a:t>
            </a:r>
            <a:r>
              <a:rPr lang="en-US" altLang="zh-TW" dirty="0" smtClean="0"/>
              <a:t>clusters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－ </a:t>
            </a:r>
            <a:r>
              <a:rPr lang="en-US" altLang="zh-TW" dirty="0" err="1" smtClean="0"/>
              <a:t>superpixels</a:t>
            </a:r>
            <a:r>
              <a:rPr lang="en-US" altLang="zh-TW" dirty="0" smtClean="0"/>
              <a:t> </a:t>
            </a:r>
            <a:r>
              <a:rPr lang="en-US" altLang="zh-TW" dirty="0"/>
              <a:t>overlapping </a:t>
            </a:r>
            <a:r>
              <a:rPr lang="en-US" altLang="zh-TW" dirty="0" smtClean="0"/>
              <a:t>only </a:t>
            </a:r>
            <a:r>
              <a:rPr lang="en-US" altLang="zh-TW" dirty="0"/>
              <a:t>a single </a:t>
            </a:r>
            <a:r>
              <a:rPr lang="en-US" altLang="zh-TW" dirty="0" smtClean="0"/>
              <a:t>object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(2) </a:t>
            </a:r>
            <a:r>
              <a:rPr lang="en-US" altLang="zh-TW" dirty="0" smtClean="0">
                <a:latin typeface="Euclid Math One" panose="05050601010101010101" pitchFamily="18" charset="2"/>
              </a:rPr>
              <a:t>B</a:t>
            </a:r>
            <a:r>
              <a:rPr lang="en-US" altLang="zh-TW" dirty="0" smtClean="0"/>
              <a:t>(A):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balancing </a:t>
            </a:r>
            <a:r>
              <a:rPr lang="en-US" altLang="zh-TW" dirty="0">
                <a:solidFill>
                  <a:srgbClr val="FF0000"/>
                </a:solidFill>
              </a:rPr>
              <a:t>term </a:t>
            </a:r>
            <a:r>
              <a:rPr lang="en-US" altLang="zh-TW" dirty="0"/>
              <a:t>on the cluster </a:t>
            </a:r>
            <a:r>
              <a:rPr lang="en-US" altLang="zh-TW" dirty="0" smtClean="0"/>
              <a:t>distribution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－ </a:t>
            </a:r>
            <a:r>
              <a:rPr lang="en-US" altLang="zh-TW" dirty="0"/>
              <a:t>clusters with similar sizes</a:t>
            </a:r>
            <a:endParaRPr lang="en-US" altLang="zh-TW" dirty="0" smtClean="0"/>
          </a:p>
          <a:p>
            <a:pPr marL="514350" indent="-514350">
              <a:buAutoNum type="arabicParenBoth"/>
            </a:pPr>
            <a:endParaRPr lang="en-US" altLang="zh-TW" dirty="0" smtClean="0"/>
          </a:p>
          <a:p>
            <a:pPr marL="514350" indent="-514350">
              <a:buAutoNum type="arabicParenBoth"/>
            </a:pP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3779912" y="1268760"/>
            <a:ext cx="3888000" cy="813764"/>
            <a:chOff x="3383252" y="5445224"/>
            <a:chExt cx="3977440" cy="83248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4579"/>
            <a:stretch/>
          </p:blipFill>
          <p:spPr>
            <a:xfrm>
              <a:off x="4490182" y="5445224"/>
              <a:ext cx="2870510" cy="832484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19" b="44579"/>
            <a:stretch/>
          </p:blipFill>
          <p:spPr>
            <a:xfrm>
              <a:off x="3383252" y="5445224"/>
              <a:ext cx="1106930" cy="832484"/>
            </a:xfrm>
            <a:prstGeom prst="rect">
              <a:avLst/>
            </a:prstGeom>
          </p:spPr>
        </p:pic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6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Random walks on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848872" cy="4453955"/>
          </a:xfrm>
        </p:spPr>
        <p:txBody>
          <a:bodyPr/>
          <a:lstStyle/>
          <a:p>
            <a:r>
              <a:rPr lang="en-US" altLang="zh-TW" dirty="0" smtClean="0"/>
              <a:t>Let X = { </a:t>
            </a:r>
            <a:r>
              <a:rPr lang="en-US" altLang="zh-TW" dirty="0" err="1" smtClean="0"/>
              <a:t>X</a:t>
            </a:r>
            <a:r>
              <a:rPr lang="en-US" altLang="zh-TW" sz="2400" dirty="0" err="1" smtClean="0"/>
              <a:t>t</a:t>
            </a:r>
            <a:r>
              <a:rPr lang="en-US" altLang="zh-TW" dirty="0" err="1" smtClean="0"/>
              <a:t>|t</a:t>
            </a:r>
            <a:r>
              <a:rPr lang="en-US" altLang="zh-TW" dirty="0" smtClean="0"/>
              <a:t> ∈ T, </a:t>
            </a:r>
            <a:r>
              <a:rPr lang="en-US" altLang="zh-TW" dirty="0" err="1" smtClean="0"/>
              <a:t>X</a:t>
            </a:r>
            <a:r>
              <a:rPr lang="en-US" altLang="zh-TW" sz="2400" dirty="0" err="1" smtClean="0"/>
              <a:t>t</a:t>
            </a:r>
            <a:r>
              <a:rPr lang="en-US" altLang="zh-TW" sz="2400" dirty="0" smtClean="0"/>
              <a:t> </a:t>
            </a:r>
            <a:r>
              <a:rPr lang="en-US" altLang="zh-TW" dirty="0" smtClean="0"/>
              <a:t>∈V } be a random walk on the graph </a:t>
            </a:r>
            <a:r>
              <a:rPr lang="en-US" altLang="zh-TW" b="1" dirty="0" smtClean="0"/>
              <a:t>G = (V, E) </a:t>
            </a:r>
            <a:r>
              <a:rPr lang="en-US" altLang="zh-TW" dirty="0" smtClean="0"/>
              <a:t>and the </a:t>
            </a:r>
            <a:r>
              <a:rPr lang="en-US" altLang="zh-TW" dirty="0" smtClean="0">
                <a:solidFill>
                  <a:srgbClr val="FF0000"/>
                </a:solidFill>
              </a:rPr>
              <a:t>entropy rate </a:t>
            </a:r>
            <a:r>
              <a:rPr lang="en-US" altLang="zh-TW" dirty="0" smtClean="0"/>
              <a:t>can be written as </a:t>
            </a:r>
          </a:p>
          <a:p>
            <a:endParaRPr lang="en-US" altLang="zh-TW" dirty="0" smtClean="0"/>
          </a:p>
          <a:p>
            <a:pPr marL="1828800" lvl="4" indent="0">
              <a:buNone/>
            </a:pPr>
            <a:endParaRPr lang="en-US" altLang="zh-TW" dirty="0" smtClean="0"/>
          </a:p>
          <a:p>
            <a:pPr marL="1828800" lvl="4" indent="0">
              <a:buNone/>
            </a:pPr>
            <a:r>
              <a:rPr lang="en-US" altLang="zh-TW" dirty="0" smtClean="0"/>
              <a:t>	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96952"/>
            <a:ext cx="6231267" cy="1008000"/>
          </a:xfrm>
          <a:prstGeom prst="rect">
            <a:avLst/>
          </a:prstGeom>
        </p:spPr>
      </p:pic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773742"/>
              </p:ext>
            </p:extLst>
          </p:nvPr>
        </p:nvGraphicFramePr>
        <p:xfrm>
          <a:off x="1187624" y="4356919"/>
          <a:ext cx="7128792" cy="107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5" imgW="3022560" imgH="457200" progId="Equation.DSMT4">
                  <p:embed/>
                </p:oleObj>
              </mc:Choice>
              <mc:Fallback>
                <p:oleObj name="Equation" r:id="rId5" imgW="3022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4356919"/>
                        <a:ext cx="7128792" cy="1078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2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611560" y="404664"/>
            <a:ext cx="3528392" cy="738498"/>
            <a:chOff x="3383252" y="5445224"/>
            <a:chExt cx="3977440" cy="83248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4579"/>
            <a:stretch/>
          </p:blipFill>
          <p:spPr>
            <a:xfrm>
              <a:off x="4490182" y="5445224"/>
              <a:ext cx="2870510" cy="83248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19" b="44579"/>
            <a:stretch/>
          </p:blipFill>
          <p:spPr>
            <a:xfrm>
              <a:off x="3383252" y="5445224"/>
              <a:ext cx="1106930" cy="832484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9" y="1124744"/>
            <a:ext cx="5903888" cy="45182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92448" y="5589240"/>
            <a:ext cx="590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role of entropy rate in obtaining </a:t>
            </a:r>
            <a:r>
              <a:rPr lang="en-US" altLang="zh-TW" dirty="0" smtClean="0">
                <a:solidFill>
                  <a:srgbClr val="FF0000"/>
                </a:solidFill>
              </a:rPr>
              <a:t>compact and homogeneous clustering.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67544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[4] Liu, Ming-Yu, et al. "Entropy rate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superpixel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segmentation." </a:t>
            </a:r>
            <a:endParaRPr lang="zh-TW" altLang="zh-TW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Balancing Term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2420888"/>
            <a:ext cx="8136904" cy="4752528"/>
          </a:xfrm>
        </p:spPr>
        <p:txBody>
          <a:bodyPr>
            <a:normAutofit/>
          </a:bodyPr>
          <a:lstStyle/>
          <a:p>
            <a:r>
              <a:rPr lang="en-US" altLang="zh-TW" i="1" dirty="0" smtClean="0"/>
              <a:t>N</a:t>
            </a:r>
            <a:r>
              <a:rPr lang="en-US" altLang="zh-TW" sz="2000" i="1" dirty="0" smtClean="0"/>
              <a:t>A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is the number of connected components</a:t>
            </a:r>
          </a:p>
          <a:p>
            <a:r>
              <a:rPr lang="en-US" altLang="zh-TW" dirty="0" smtClean="0"/>
              <a:t>Let the graph partitioning for the edge set </a:t>
            </a:r>
            <a:r>
              <a:rPr lang="en-US" altLang="zh-TW" i="1" dirty="0" smtClean="0"/>
              <a:t>A </a:t>
            </a:r>
            <a:r>
              <a:rPr lang="en-US" altLang="zh-TW" dirty="0" smtClean="0"/>
              <a:t>be </a:t>
            </a:r>
            <a:endParaRPr lang="zh-TW" altLang="zh-TW" dirty="0" smtClean="0"/>
          </a:p>
          <a:p>
            <a:pPr marL="0" indent="0">
              <a:buNone/>
            </a:pPr>
            <a:r>
              <a:rPr lang="en-US" altLang="zh-TW" i="1" dirty="0" smtClean="0"/>
              <a:t>    S</a:t>
            </a:r>
            <a:r>
              <a:rPr lang="en-US" altLang="zh-TW" sz="2000" i="1" dirty="0" smtClean="0"/>
              <a:t>A </a:t>
            </a:r>
            <a:r>
              <a:rPr lang="en-US" altLang="zh-TW" dirty="0" smtClean="0"/>
              <a:t>= </a:t>
            </a:r>
            <a:r>
              <a:rPr lang="en-US" altLang="zh-TW" i="1" dirty="0" smtClean="0"/>
              <a:t>{S</a:t>
            </a:r>
            <a:r>
              <a:rPr lang="en-US" altLang="zh-TW" sz="2400" dirty="0" smtClean="0"/>
              <a:t>1</a:t>
            </a:r>
            <a:r>
              <a:rPr lang="en-US" altLang="zh-TW" i="1" dirty="0" smtClean="0"/>
              <a:t>, S</a:t>
            </a:r>
            <a:r>
              <a:rPr lang="en-US" altLang="zh-TW" sz="2400" dirty="0" smtClean="0"/>
              <a:t>2</a:t>
            </a:r>
            <a:r>
              <a:rPr lang="en-US" altLang="zh-TW" i="1" dirty="0" smtClean="0"/>
              <a:t>, ..., S</a:t>
            </a:r>
            <a:r>
              <a:rPr lang="en-US" altLang="zh-TW" sz="2000" i="1" dirty="0" smtClean="0"/>
              <a:t>N</a:t>
            </a:r>
            <a:r>
              <a:rPr lang="en-US" altLang="zh-TW" sz="1600" i="1" dirty="0" smtClean="0"/>
              <a:t>A</a:t>
            </a:r>
            <a:r>
              <a:rPr lang="en-US" altLang="zh-TW" i="1" dirty="0" smtClean="0"/>
              <a:t>}</a:t>
            </a:r>
            <a:r>
              <a:rPr lang="en-US" altLang="zh-TW" dirty="0" smtClean="0"/>
              <a:t>. Then the distribution of </a:t>
            </a:r>
            <a:r>
              <a:rPr lang="en-US" altLang="zh-TW" i="1" dirty="0" smtClean="0"/>
              <a:t>Z</a:t>
            </a:r>
            <a:r>
              <a:rPr lang="en-US" altLang="zh-TW" sz="2000" i="1" dirty="0" smtClean="0"/>
              <a:t>A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is     </a:t>
            </a:r>
          </a:p>
          <a:p>
            <a:pPr marL="0" indent="0">
              <a:buNone/>
            </a:pPr>
            <a:r>
              <a:rPr lang="en-US" altLang="zh-TW" dirty="0" smtClean="0"/>
              <a:t>    equal to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i="1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7" y="1412776"/>
            <a:ext cx="7154195" cy="9359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79" y="3933056"/>
            <a:ext cx="3960000" cy="83707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" t="3180" r="-1"/>
          <a:stretch/>
        </p:blipFill>
        <p:spPr bwMode="auto">
          <a:xfrm>
            <a:off x="899592" y="1555428"/>
            <a:ext cx="7509142" cy="3169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611560" y="404664"/>
            <a:ext cx="3528392" cy="738498"/>
            <a:chOff x="3383252" y="5445224"/>
            <a:chExt cx="3977440" cy="83248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4579"/>
            <a:stretch/>
          </p:blipFill>
          <p:spPr>
            <a:xfrm>
              <a:off x="4490182" y="5445224"/>
              <a:ext cx="2870510" cy="83248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19" b="44579"/>
            <a:stretch/>
          </p:blipFill>
          <p:spPr>
            <a:xfrm>
              <a:off x="3383252" y="5445224"/>
              <a:ext cx="1106930" cy="83248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115616" y="4725143"/>
            <a:ext cx="7170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The role of the balancing function in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obtaining</a:t>
            </a:r>
            <a:r>
              <a:rPr lang="zh-TW" altLang="en-US" sz="2000" dirty="0" smtClean="0"/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clusters of similar sizes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7544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[4] Liu, Ming-Yu, et al. "Entropy rate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superpixel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segmentation." </a:t>
            </a:r>
            <a:endParaRPr lang="zh-TW" altLang="zh-TW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</a:t>
            </a:r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Irregular shape but similar size</a:t>
            </a:r>
          </a:p>
          <a:p>
            <a:r>
              <a:rPr lang="en-US" altLang="zh-TW" dirty="0"/>
              <a:t>Good adherence to object </a:t>
            </a:r>
            <a:r>
              <a:rPr lang="en-US" altLang="zh-TW" dirty="0" smtClean="0"/>
              <a:t>boundaries</a:t>
            </a:r>
          </a:p>
          <a:p>
            <a:r>
              <a:rPr lang="en-US" altLang="zh-TW" dirty="0"/>
              <a:t>F</a:t>
            </a:r>
            <a:r>
              <a:rPr lang="en-US" altLang="zh-TW" dirty="0" smtClean="0"/>
              <a:t>ast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18656"/>
            <a:ext cx="8058150" cy="3048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7544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[4] Liu, Ming-Yu, et al. "Entropy rate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superpixel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segmentation." </a:t>
            </a:r>
            <a:endParaRPr lang="zh-TW" altLang="zh-TW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Gradient-Based Segmentation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Starting from </a:t>
            </a:r>
            <a:r>
              <a:rPr lang="en-US" altLang="zh-TW" dirty="0" smtClean="0"/>
              <a:t>rough </a:t>
            </a:r>
            <a:r>
              <a:rPr lang="en-US" altLang="zh-TW" dirty="0"/>
              <a:t>initial </a:t>
            </a:r>
            <a:r>
              <a:rPr lang="en-US" altLang="zh-TW" dirty="0" smtClean="0"/>
              <a:t>clusters and then iteratively </a:t>
            </a:r>
            <a:r>
              <a:rPr lang="en-US" altLang="zh-TW" dirty="0">
                <a:solidFill>
                  <a:srgbClr val="FF0000"/>
                </a:solidFill>
              </a:rPr>
              <a:t>refine the clusters </a:t>
            </a:r>
            <a:r>
              <a:rPr lang="en-US" altLang="zh-TW" dirty="0" smtClean="0">
                <a:solidFill>
                  <a:srgbClr val="FF0000"/>
                </a:solidFill>
              </a:rPr>
              <a:t>by gradient </a:t>
            </a:r>
            <a:r>
              <a:rPr lang="en-US" altLang="zh-TW" dirty="0" smtClean="0"/>
              <a:t>until </a:t>
            </a:r>
            <a:r>
              <a:rPr lang="en-US" altLang="zh-TW" dirty="0"/>
              <a:t>some convergence criterion is </a:t>
            </a:r>
            <a:r>
              <a:rPr lang="en-US" altLang="zh-TW" dirty="0" smtClean="0"/>
              <a:t>met.</a:t>
            </a:r>
          </a:p>
          <a:p>
            <a:r>
              <a:rPr lang="en-US" altLang="zh-TW" dirty="0"/>
              <a:t>Simple linear iterative clustering (</a:t>
            </a:r>
            <a:r>
              <a:rPr lang="en-US" altLang="zh-TW" dirty="0" smtClean="0"/>
              <a:t>SLIC)  [6]</a:t>
            </a:r>
          </a:p>
          <a:p>
            <a:r>
              <a:rPr lang="en-US" altLang="zh-TW" dirty="0" err="1" smtClean="0"/>
              <a:t>Waterpixel</a:t>
            </a:r>
            <a:r>
              <a:rPr lang="en-US" altLang="zh-TW" dirty="0" smtClean="0"/>
              <a:t>  [1] [8]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3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Introduction to </a:t>
            </a:r>
            <a:r>
              <a:rPr lang="en-US" altLang="zh-TW" dirty="0" err="1" smtClean="0"/>
              <a:t>superpixels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Graph-based </a:t>
            </a:r>
            <a:r>
              <a:rPr lang="en-US" altLang="zh-TW" dirty="0" err="1" smtClean="0"/>
              <a:t>superpixel</a:t>
            </a:r>
            <a:r>
              <a:rPr lang="en-US" altLang="zh-TW" dirty="0" smtClean="0"/>
              <a:t> methods</a:t>
            </a:r>
          </a:p>
          <a:p>
            <a:pPr marL="0" indent="0">
              <a:buNone/>
            </a:pPr>
            <a:r>
              <a:rPr lang="en-US" altLang="zh-TW" dirty="0" smtClean="0"/>
              <a:t>    ‧</a:t>
            </a:r>
            <a:r>
              <a:rPr lang="en-US" altLang="zh-TW" dirty="0" err="1" smtClean="0"/>
              <a:t>Ncut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zh-TW" altLang="en-US" dirty="0" smtClean="0"/>
              <a:t>  </a:t>
            </a:r>
            <a:r>
              <a:rPr lang="en-US" altLang="zh-TW" dirty="0" smtClean="0"/>
              <a:t>‧ERS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Gradient-based </a:t>
            </a:r>
            <a:r>
              <a:rPr lang="en-US" altLang="zh-TW" dirty="0" err="1" smtClean="0"/>
              <a:t>superpixel</a:t>
            </a:r>
            <a:r>
              <a:rPr lang="en-US" altLang="zh-TW" dirty="0" smtClean="0"/>
              <a:t> methods</a:t>
            </a:r>
          </a:p>
          <a:p>
            <a:pPr marL="0" indent="0">
              <a:buNone/>
            </a:pPr>
            <a:r>
              <a:rPr lang="en-US" altLang="zh-TW" dirty="0" smtClean="0"/>
              <a:t>    ‧SLIC</a:t>
            </a:r>
          </a:p>
          <a:p>
            <a:pPr marL="0" indent="0">
              <a:buNone/>
            </a:pPr>
            <a:r>
              <a:rPr lang="en-US" altLang="zh-TW" dirty="0" smtClean="0"/>
              <a:t>    ‧</a:t>
            </a:r>
            <a:r>
              <a:rPr lang="en-US" altLang="zh-TW" dirty="0" err="1" smtClean="0"/>
              <a:t>Waterpixel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Conclusion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Reference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86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SLIC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CIELAB color space</a:t>
            </a:r>
          </a:p>
          <a:p>
            <a:r>
              <a:rPr lang="en-US" altLang="zh-TW" dirty="0" smtClean="0"/>
              <a:t>Set initial seeds: distance S and low gradient in 3x3 window </a:t>
            </a:r>
          </a:p>
          <a:p>
            <a:r>
              <a:rPr lang="en-US" altLang="zh-TW" dirty="0"/>
              <a:t>L</a:t>
            </a:r>
            <a:r>
              <a:rPr lang="en-US" altLang="zh-TW" dirty="0" smtClean="0"/>
              <a:t>ocal clustering by k-means in 5D space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3852480" y="3815427"/>
            <a:ext cx="5040000" cy="206184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132"/>
              </p:ext>
            </p:extLst>
          </p:nvPr>
        </p:nvGraphicFramePr>
        <p:xfrm>
          <a:off x="1259632" y="3355082"/>
          <a:ext cx="3262149" cy="50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" name="Equation" r:id="rId5" imgW="2336800" imgH="355600" progId="Equation.DSMT4">
                  <p:embed/>
                </p:oleObj>
              </mc:Choice>
              <mc:Fallback>
                <p:oleObj name="Equation" r:id="rId5" imgW="2336800" imgH="35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355082"/>
                        <a:ext cx="3262149" cy="505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68018"/>
              </p:ext>
            </p:extLst>
          </p:nvPr>
        </p:nvGraphicFramePr>
        <p:xfrm>
          <a:off x="1259632" y="4075162"/>
          <a:ext cx="2436626" cy="50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9" name="Equation" r:id="rId7" imgW="1739900" imgH="355600" progId="Equation.DSMT4">
                  <p:embed/>
                </p:oleObj>
              </mc:Choice>
              <mc:Fallback>
                <p:oleObj name="Equation" r:id="rId7" imgW="1739900" imgH="35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75162"/>
                        <a:ext cx="2436626" cy="505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16944"/>
              </p:ext>
            </p:extLst>
          </p:nvPr>
        </p:nvGraphicFramePr>
        <p:xfrm>
          <a:off x="1259632" y="5733288"/>
          <a:ext cx="97920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0" name="Equation" r:id="rId9" imgW="647700" imgH="190500" progId="Equation.DSMT4">
                  <p:embed/>
                </p:oleObj>
              </mc:Choice>
              <mc:Fallback>
                <p:oleObj name="Equation" r:id="rId9" imgW="647700" imgH="190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733288"/>
                        <a:ext cx="979200" cy="2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80354"/>
              </p:ext>
            </p:extLst>
          </p:nvPr>
        </p:nvGraphicFramePr>
        <p:xfrm>
          <a:off x="1259632" y="4833224"/>
          <a:ext cx="1616603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" name="Equation" r:id="rId11" imgW="1333500" imgH="508000" progId="Equation.DSMT4">
                  <p:embed/>
                </p:oleObj>
              </mc:Choice>
              <mc:Fallback>
                <p:oleObj name="Equation" r:id="rId11" imgW="1333500" imgH="50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833224"/>
                        <a:ext cx="1616603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851920" y="5805264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(a) standard k-means searches the entire image. (b) SLIC searches a limit region.</a:t>
            </a:r>
            <a:endParaRPr lang="zh-TW" altLang="zh-TW" sz="1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927624" y="539213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407147" y="537826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(b)</a:t>
            </a:r>
            <a:endParaRPr lang="zh-TW" altLang="en-US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39552" y="6464369"/>
            <a:ext cx="6246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[6]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Achanta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Radhakrishna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et al. "SLIC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superpixels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compared to state-of-the-art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superpixel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methods." </a:t>
            </a:r>
          </a:p>
        </p:txBody>
      </p:sp>
    </p:spTree>
    <p:extLst>
      <p:ext uri="{BB962C8B-B14F-4D97-AF65-F5344CB8AC3E}">
        <p14:creationId xmlns:p14="http://schemas.microsoft.com/office/powerpoint/2010/main" val="15874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Regular and compact </a:t>
            </a:r>
            <a:r>
              <a:rPr lang="en-US" altLang="zh-TW" dirty="0" err="1" smtClean="0"/>
              <a:t>superpixel</a:t>
            </a:r>
            <a:endParaRPr lang="en-US" altLang="zh-TW" dirty="0" smtClean="0"/>
          </a:p>
          <a:p>
            <a:r>
              <a:rPr lang="en-US" altLang="zh-TW" dirty="0" smtClean="0"/>
              <a:t>Fast and simple</a:t>
            </a:r>
            <a:endParaRPr lang="zh-TW" altLang="en-US" dirty="0"/>
          </a:p>
        </p:txBody>
      </p:sp>
      <p:pic>
        <p:nvPicPr>
          <p:cNvPr id="11267" name="Picture 3" descr="C:\Users\Recluse\Desktop\Sl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4"/>
          <a:stretch/>
        </p:blipFill>
        <p:spPr bwMode="auto">
          <a:xfrm>
            <a:off x="4932040" y="2492896"/>
            <a:ext cx="2538012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Recluse\Desktop\Sl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19672" y="2420888"/>
            <a:ext cx="2510705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6438900"/>
            <a:ext cx="6246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[6]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Achanta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Radhakrishna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et al. "SLIC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superpixels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compared to state-of-the-art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superpixel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methods." </a:t>
            </a:r>
          </a:p>
        </p:txBody>
      </p:sp>
      <p:sp>
        <p:nvSpPr>
          <p:cNvPr id="6" name="矩形 5"/>
          <p:cNvSpPr/>
          <p:nvPr/>
        </p:nvSpPr>
        <p:spPr>
          <a:xfrm>
            <a:off x="1619672" y="5804091"/>
            <a:ext cx="589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The average </a:t>
            </a:r>
            <a:r>
              <a:rPr lang="en-US" altLang="zh-TW" sz="1600" dirty="0" err="1"/>
              <a:t>superpixel</a:t>
            </a:r>
            <a:r>
              <a:rPr lang="en-US" altLang="zh-TW" sz="1600" dirty="0"/>
              <a:t> size in the upper left of each image is 100 pixels and is 300 in the lower </a:t>
            </a:r>
            <a:r>
              <a:rPr lang="en-US" altLang="zh-TW" sz="1600" dirty="0" smtClean="0"/>
              <a:t>right.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804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69776"/>
            <a:ext cx="7772400" cy="1143000"/>
          </a:xfrm>
        </p:spPr>
        <p:txBody>
          <a:bodyPr/>
          <a:lstStyle/>
          <a:p>
            <a:r>
              <a:rPr lang="en-US" altLang="zh-TW" dirty="0" err="1"/>
              <a:t>Waterpixel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74400"/>
            <a:ext cx="6480000" cy="4358228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733256"/>
            <a:ext cx="1692000" cy="46010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72" y="5733256"/>
            <a:ext cx="1980000" cy="57225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635896" y="6093296"/>
            <a:ext cx="263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spatially regularized gradient</a:t>
            </a:r>
            <a:r>
              <a:rPr lang="zh-TW" altLang="en-US" dirty="0"/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467544" y="6468994"/>
            <a:ext cx="6596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[11]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Machairas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Vaïa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et al. "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Waterpixels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." </a:t>
            </a:r>
            <a:r>
              <a:rPr lang="en-US" altLang="zh-TW" sz="1200" i="1" dirty="0">
                <a:solidFill>
                  <a:schemeClr val="bg2">
                    <a:lumMod val="50000"/>
                  </a:schemeClr>
                </a:solidFill>
              </a:rPr>
              <a:t>Image Processing, IEEE Transactions on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24.11 (2015): 3707-3716.</a:t>
            </a:r>
          </a:p>
        </p:txBody>
      </p:sp>
    </p:spTree>
    <p:extLst>
      <p:ext uri="{BB962C8B-B14F-4D97-AF65-F5344CB8AC3E}">
        <p14:creationId xmlns:p14="http://schemas.microsoft.com/office/powerpoint/2010/main" val="8151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Waterpixe</a:t>
            </a:r>
            <a:r>
              <a:rPr lang="en-US" altLang="zh-TW" dirty="0" err="1"/>
              <a:t>l</a:t>
            </a:r>
            <a:endParaRPr lang="zh-TW" altLang="en-US" dirty="0"/>
          </a:p>
        </p:txBody>
      </p:sp>
      <p:pic>
        <p:nvPicPr>
          <p:cNvPr id="12290" name="Picture 2" descr="C:\Users\Recluse\Desktop\waterpixe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26" r="25121"/>
          <a:stretch/>
        </p:blipFill>
        <p:spPr bwMode="auto">
          <a:xfrm>
            <a:off x="395536" y="1628800"/>
            <a:ext cx="856501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27584" y="364502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(h</a:t>
            </a:r>
            <a:r>
              <a:rPr lang="en-US" altLang="zh-TW" sz="2800"/>
              <a:t>) </a:t>
            </a:r>
            <a:r>
              <a:rPr lang="en-US" altLang="zh-TW" sz="2800" smtClean="0"/>
              <a:t>k=0</a:t>
            </a:r>
            <a:r>
              <a:rPr lang="en-US" altLang="zh-TW" sz="2800" dirty="0" smtClean="0"/>
              <a:t>		(</a:t>
            </a:r>
            <a:r>
              <a:rPr lang="en-US" altLang="zh-TW" sz="2800" dirty="0" err="1"/>
              <a:t>i</a:t>
            </a:r>
            <a:r>
              <a:rPr lang="en-US" altLang="zh-TW" sz="2800" dirty="0"/>
              <a:t>) k=4 </a:t>
            </a:r>
            <a:r>
              <a:rPr lang="en-US" altLang="zh-TW" sz="2800" dirty="0" smtClean="0"/>
              <a:t>		(</a:t>
            </a:r>
            <a:r>
              <a:rPr lang="en-US" altLang="zh-TW" sz="2800" dirty="0"/>
              <a:t>j) </a:t>
            </a:r>
            <a:r>
              <a:rPr lang="en-US" altLang="zh-TW" sz="2800" dirty="0" smtClean="0"/>
              <a:t>k=10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755576" y="444988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choice of k is application dependent: </a:t>
            </a:r>
            <a:endParaRPr lang="en-US" altLang="zh-TW" sz="2400" dirty="0" smtClean="0"/>
          </a:p>
          <a:p>
            <a:r>
              <a:rPr lang="en-US" altLang="zh-TW" sz="2400" dirty="0" smtClean="0"/>
              <a:t>when </a:t>
            </a:r>
            <a:r>
              <a:rPr lang="en-US" altLang="zh-TW" sz="2400" dirty="0"/>
              <a:t>k </a:t>
            </a:r>
            <a:r>
              <a:rPr lang="en-US" altLang="zh-TW" sz="2400" dirty="0" smtClean="0"/>
              <a:t>equals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zero</a:t>
            </a:r>
            <a:r>
              <a:rPr lang="en-US" altLang="zh-TW" sz="2400" dirty="0"/>
              <a:t>, no regularization of the gradient is applied; when </a:t>
            </a:r>
            <a:r>
              <a:rPr lang="en-US" altLang="zh-TW" sz="2400" dirty="0" smtClean="0"/>
              <a:t>k</a:t>
            </a:r>
            <a:r>
              <a:rPr lang="zh-TW" altLang="en-US" sz="2400" dirty="0" smtClean="0"/>
              <a:t>       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we approach the regular grid.</a:t>
            </a:r>
            <a:endParaRPr lang="zh-TW" altLang="en-US" sz="24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23030"/>
              </p:ext>
            </p:extLst>
          </p:nvPr>
        </p:nvGraphicFramePr>
        <p:xfrm>
          <a:off x="1691680" y="5301208"/>
          <a:ext cx="540000" cy="220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5" imgW="342720" imgH="139680" progId="Equation.DSMT4">
                  <p:embed/>
                </p:oleObj>
              </mc:Choice>
              <mc:Fallback>
                <p:oleObj name="Equation" r:id="rId5" imgW="342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5301208"/>
                        <a:ext cx="540000" cy="220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48" y="5777208"/>
            <a:ext cx="1692000" cy="460104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33256"/>
            <a:ext cx="2117521" cy="612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95536" y="6452057"/>
            <a:ext cx="7976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[7]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Machairas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V., Etienne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Decencìère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and Thomas Walter. "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Waterpixels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Superpixels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 based on the watershed transformation." 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imulation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Fast computation</a:t>
            </a:r>
          </a:p>
          <a:p>
            <a:r>
              <a:rPr lang="en-US" altLang="zh-TW" dirty="0" smtClean="0"/>
              <a:t>Regular shape and similar size</a:t>
            </a:r>
          </a:p>
          <a:p>
            <a:r>
              <a:rPr lang="en-US" altLang="zh-TW" dirty="0" smtClean="0"/>
              <a:t>Bad adherence </a:t>
            </a:r>
            <a:r>
              <a:rPr lang="en-US" altLang="zh-TW" dirty="0"/>
              <a:t>to object </a:t>
            </a:r>
            <a:r>
              <a:rPr lang="en-US" altLang="zh-TW" dirty="0" smtClean="0"/>
              <a:t>boundaries</a:t>
            </a:r>
            <a:endParaRPr lang="zh-TW" altLang="en-US" dirty="0"/>
          </a:p>
        </p:txBody>
      </p:sp>
      <p:pic>
        <p:nvPicPr>
          <p:cNvPr id="12290" name="Picture 2" descr="C:\Users\Recluse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1908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ecluse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50" y="3284984"/>
            <a:ext cx="311413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7544" y="6468994"/>
            <a:ext cx="6596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[11]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Machairas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Vaïa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, et al. "</a:t>
            </a:r>
            <a:r>
              <a:rPr lang="en-US" altLang="zh-TW" sz="1200" dirty="0" err="1">
                <a:solidFill>
                  <a:schemeClr val="bg2">
                    <a:lumMod val="50000"/>
                  </a:schemeClr>
                </a:solidFill>
              </a:rPr>
              <a:t>Waterpixels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." </a:t>
            </a:r>
            <a:r>
              <a:rPr lang="en-US" altLang="zh-TW" sz="1200" i="1" dirty="0">
                <a:solidFill>
                  <a:schemeClr val="bg2">
                    <a:lumMod val="50000"/>
                  </a:schemeClr>
                </a:solidFill>
              </a:rPr>
              <a:t>Image Processing, IEEE Transactions on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</a:rPr>
              <a:t>24.11 (2015): 3707-3716.</a:t>
            </a:r>
          </a:p>
        </p:txBody>
      </p:sp>
      <p:sp>
        <p:nvSpPr>
          <p:cNvPr id="4" name="矩形 3"/>
          <p:cNvSpPr/>
          <p:nvPr/>
        </p:nvSpPr>
        <p:spPr>
          <a:xfrm>
            <a:off x="1907704" y="5420171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Waterpixel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843578" y="5443420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Waterpixel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4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Superpixel</a:t>
            </a:r>
            <a:r>
              <a:rPr lang="en-US" altLang="zh-TW" dirty="0" smtClean="0"/>
              <a:t> methods extract the meaningful regions in the image, and improve the computation based on pixels.</a:t>
            </a:r>
          </a:p>
          <a:p>
            <a:r>
              <a:rPr lang="en-US" altLang="zh-TW" dirty="0" err="1" smtClean="0"/>
              <a:t>Superpixel</a:t>
            </a:r>
            <a:r>
              <a:rPr lang="en-US" altLang="zh-TW" dirty="0" smtClean="0"/>
              <a:t>  methods can be categorized into two types: graph-based methods and gradient-based methods.</a:t>
            </a:r>
          </a:p>
          <a:p>
            <a:r>
              <a:rPr lang="en-US" altLang="zh-TW" dirty="0" smtClean="0"/>
              <a:t>Different </a:t>
            </a:r>
            <a:r>
              <a:rPr lang="en-US" altLang="zh-TW" dirty="0" err="1" smtClean="0"/>
              <a:t>superpixel</a:t>
            </a:r>
            <a:r>
              <a:rPr lang="en-US" altLang="zh-TW" dirty="0" smtClean="0"/>
              <a:t> methods have different advantages and drawbacks. We should choose the proper method according to the problem.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7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dirty="0" smtClean="0"/>
              <a:t>[1] </a:t>
            </a:r>
            <a:r>
              <a:rPr lang="en-US" altLang="zh-TW" sz="1800" dirty="0" err="1"/>
              <a:t>Machairas</a:t>
            </a:r>
            <a:r>
              <a:rPr lang="en-US" altLang="zh-TW" sz="1800" dirty="0"/>
              <a:t>, </a:t>
            </a:r>
            <a:r>
              <a:rPr lang="en-US" altLang="zh-TW" sz="1800" dirty="0" err="1"/>
              <a:t>Vaïa</a:t>
            </a:r>
            <a:r>
              <a:rPr lang="en-US" altLang="zh-TW" sz="1800" dirty="0"/>
              <a:t>, Etienne </a:t>
            </a:r>
            <a:r>
              <a:rPr lang="en-US" altLang="zh-TW" sz="1800" dirty="0" err="1"/>
              <a:t>Decencière</a:t>
            </a:r>
            <a:r>
              <a:rPr lang="en-US" altLang="zh-TW" sz="1800" dirty="0"/>
              <a:t>, and Thomas Walter. </a:t>
            </a:r>
            <a:r>
              <a:rPr lang="en-US" altLang="zh-TW" sz="1800" dirty="0" smtClean="0"/>
              <a:t>"</a:t>
            </a:r>
            <a:r>
              <a:rPr lang="en-US" altLang="zh-TW" sz="1800" dirty="0"/>
              <a:t>Spatial Repulsion Between Markers Improves Watershed Performance." </a:t>
            </a:r>
            <a:r>
              <a:rPr lang="en-US" altLang="zh-TW" sz="1800" i="1" dirty="0"/>
              <a:t>Mathematical Morphology and Its Applications to Signal and Image Processing</a:t>
            </a:r>
            <a:r>
              <a:rPr lang="en-US" altLang="zh-TW" sz="1800" dirty="0"/>
              <a:t>. Springer International Publishing, 2015. 194-202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r>
              <a:rPr lang="en-US" altLang="zh-TW" sz="1800" dirty="0" smtClean="0"/>
              <a:t>[2] </a:t>
            </a:r>
            <a:r>
              <a:rPr lang="en-US" altLang="zh-TW" sz="1800" dirty="0" err="1"/>
              <a:t>Levinshtein</a:t>
            </a:r>
            <a:r>
              <a:rPr lang="en-US" altLang="zh-TW" sz="1800" dirty="0"/>
              <a:t>, Alex, et al. "</a:t>
            </a:r>
            <a:r>
              <a:rPr lang="en-US" altLang="zh-TW" sz="1800" dirty="0" err="1"/>
              <a:t>Turbopixels</a:t>
            </a:r>
            <a:r>
              <a:rPr lang="en-US" altLang="zh-TW" sz="1800" dirty="0"/>
              <a:t>: Fast </a:t>
            </a:r>
            <a:r>
              <a:rPr lang="en-US" altLang="zh-TW" sz="1800" dirty="0" err="1"/>
              <a:t>superpixels</a:t>
            </a:r>
            <a:r>
              <a:rPr lang="en-US" altLang="zh-TW" sz="1800" dirty="0"/>
              <a:t> using geometric </a:t>
            </a:r>
            <a:r>
              <a:rPr lang="en-US" altLang="zh-TW" sz="1800" dirty="0" err="1"/>
              <a:t>flows."</a:t>
            </a:r>
            <a:r>
              <a:rPr lang="en-US" altLang="zh-TW" sz="1800" i="1" dirty="0" err="1"/>
              <a:t>Pattern</a:t>
            </a:r>
            <a:r>
              <a:rPr lang="en-US" altLang="zh-TW" sz="1800" i="1" dirty="0"/>
              <a:t> Analysis and Machine Intelligence, IEEE Transactions on</a:t>
            </a:r>
            <a:r>
              <a:rPr lang="en-US" altLang="zh-TW" sz="1800" dirty="0"/>
              <a:t> 31.12 (2009): 2290-2297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r>
              <a:rPr lang="en-US" altLang="zh-TW" sz="1800" dirty="0" smtClean="0"/>
              <a:t>[3] </a:t>
            </a:r>
            <a:r>
              <a:rPr lang="en-US" altLang="zh-TW" sz="1800" dirty="0"/>
              <a:t>Yi, </a:t>
            </a:r>
            <a:r>
              <a:rPr lang="en-US" altLang="zh-TW" sz="1800" dirty="0" err="1"/>
              <a:t>Faliu</a:t>
            </a:r>
            <a:r>
              <a:rPr lang="en-US" altLang="zh-TW" sz="1800" dirty="0"/>
              <a:t>, and </a:t>
            </a:r>
            <a:r>
              <a:rPr lang="en-US" altLang="zh-TW" sz="1800" dirty="0" err="1"/>
              <a:t>Inkyu</a:t>
            </a:r>
            <a:r>
              <a:rPr lang="en-US" altLang="zh-TW" sz="1800" dirty="0"/>
              <a:t> Moon. "Image segmentation: A survey of graph-cut methods." </a:t>
            </a:r>
            <a:r>
              <a:rPr lang="en-US" altLang="zh-TW" sz="1800" i="1" dirty="0"/>
              <a:t>Systems and Informatics (ICSAI), 2012 International Conference on</a:t>
            </a:r>
            <a:r>
              <a:rPr lang="en-US" altLang="zh-TW" sz="1800" dirty="0"/>
              <a:t>. IEEE, 2012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r>
              <a:rPr lang="en-US" altLang="zh-TW" sz="1800" dirty="0" smtClean="0"/>
              <a:t>[4] </a:t>
            </a:r>
            <a:r>
              <a:rPr lang="en-US" altLang="zh-TW" sz="1800" dirty="0"/>
              <a:t>Liu, Ming-Yu, et al. "Entropy rate </a:t>
            </a:r>
            <a:r>
              <a:rPr lang="en-US" altLang="zh-TW" sz="1800" dirty="0" err="1"/>
              <a:t>superpixel</a:t>
            </a:r>
            <a:r>
              <a:rPr lang="en-US" altLang="zh-TW" sz="1800" dirty="0"/>
              <a:t> segmentation." </a:t>
            </a:r>
            <a:r>
              <a:rPr lang="en-US" altLang="zh-TW" sz="1800" i="1" dirty="0"/>
              <a:t>Computer Vision and Pattern Recognition (CVPR), 2011 IEEE Conference on</a:t>
            </a:r>
            <a:r>
              <a:rPr lang="en-US" altLang="zh-TW" sz="1800" dirty="0"/>
              <a:t>. IEEE, 2011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r>
              <a:rPr lang="en-US" altLang="zh-TW" sz="1800" dirty="0" smtClean="0"/>
              <a:t>[5] </a:t>
            </a:r>
            <a:r>
              <a:rPr lang="en-US" altLang="zh-TW" sz="1800" dirty="0"/>
              <a:t>Shi, </a:t>
            </a:r>
            <a:r>
              <a:rPr lang="en-US" altLang="zh-TW" sz="1800" dirty="0" err="1"/>
              <a:t>Jianbo</a:t>
            </a:r>
            <a:r>
              <a:rPr lang="en-US" altLang="zh-TW" sz="1800" dirty="0"/>
              <a:t>, and </a:t>
            </a:r>
            <a:r>
              <a:rPr lang="en-US" altLang="zh-TW" sz="1800" dirty="0" err="1"/>
              <a:t>Jitendra</a:t>
            </a:r>
            <a:r>
              <a:rPr lang="en-US" altLang="zh-TW" sz="1800" dirty="0"/>
              <a:t> Malik. "Normalized cuts and image </a:t>
            </a:r>
            <a:r>
              <a:rPr lang="en-US" altLang="zh-TW" sz="1800" dirty="0" err="1"/>
              <a:t>segmentation."</a:t>
            </a:r>
            <a:r>
              <a:rPr lang="en-US" altLang="zh-TW" sz="1800" i="1" dirty="0" err="1"/>
              <a:t>Pattern</a:t>
            </a:r>
            <a:r>
              <a:rPr lang="en-US" altLang="zh-TW" sz="1800" i="1" dirty="0"/>
              <a:t> Analysis and Machine Intelligence, IEEE Transactions on</a:t>
            </a:r>
            <a:r>
              <a:rPr lang="en-US" altLang="zh-TW" sz="1800" dirty="0"/>
              <a:t> 22.8 (2000): 888-905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r>
              <a:rPr lang="en-US" altLang="zh-TW" sz="1800" dirty="0" smtClean="0"/>
              <a:t>[6] </a:t>
            </a:r>
            <a:r>
              <a:rPr lang="en-US" altLang="zh-TW" sz="1800" dirty="0" err="1" smtClean="0"/>
              <a:t>Achanta</a:t>
            </a:r>
            <a:r>
              <a:rPr lang="en-US" altLang="zh-TW" sz="1800" dirty="0" smtClean="0"/>
              <a:t>, </a:t>
            </a:r>
            <a:r>
              <a:rPr lang="en-US" altLang="zh-TW" sz="1800" dirty="0" err="1" smtClean="0"/>
              <a:t>Radhakrishna</a:t>
            </a:r>
            <a:r>
              <a:rPr lang="en-US" altLang="zh-TW" sz="1800" dirty="0" smtClean="0"/>
              <a:t>, et al. "SLIC </a:t>
            </a:r>
            <a:r>
              <a:rPr lang="en-US" altLang="zh-TW" sz="1800" dirty="0" err="1" smtClean="0"/>
              <a:t>superpixels</a:t>
            </a:r>
            <a:r>
              <a:rPr lang="en-US" altLang="zh-TW" sz="1800" dirty="0" smtClean="0"/>
              <a:t> compared to state-of-the-art </a:t>
            </a:r>
            <a:r>
              <a:rPr lang="en-US" altLang="zh-TW" sz="1800" dirty="0" err="1" smtClean="0"/>
              <a:t>superpixel</a:t>
            </a:r>
            <a:r>
              <a:rPr lang="en-US" altLang="zh-TW" sz="1800" dirty="0" smtClean="0"/>
              <a:t> methods." </a:t>
            </a:r>
            <a:r>
              <a:rPr lang="en-US" altLang="zh-TW" sz="1800" i="1" dirty="0" smtClean="0"/>
              <a:t>Pattern Analysis and Machine Intelligence, IEEE Transactions on</a:t>
            </a:r>
            <a:r>
              <a:rPr lang="en-US" altLang="zh-TW" sz="1800" dirty="0" smtClean="0"/>
              <a:t> 34.11 (2012): 2274-2282.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 smtClean="0"/>
              <a:t>[7] </a:t>
            </a:r>
            <a:r>
              <a:rPr lang="en-US" altLang="zh-TW" sz="1800" dirty="0" err="1"/>
              <a:t>Machairas</a:t>
            </a:r>
            <a:r>
              <a:rPr lang="en-US" altLang="zh-TW" sz="1800" dirty="0"/>
              <a:t>, V., Etienne </a:t>
            </a:r>
            <a:r>
              <a:rPr lang="en-US" altLang="zh-TW" sz="1800" dirty="0" err="1"/>
              <a:t>Decencìère</a:t>
            </a:r>
            <a:r>
              <a:rPr lang="en-US" altLang="zh-TW" sz="1800" dirty="0"/>
              <a:t>, and Thomas Walter. "</a:t>
            </a:r>
            <a:r>
              <a:rPr lang="en-US" altLang="zh-TW" sz="1800" dirty="0" err="1"/>
              <a:t>Waterpixels</a:t>
            </a:r>
            <a:r>
              <a:rPr lang="en-US" altLang="zh-TW" sz="1800" dirty="0"/>
              <a:t>: </a:t>
            </a:r>
            <a:r>
              <a:rPr lang="en-US" altLang="zh-TW" sz="1800" dirty="0" err="1"/>
              <a:t>Superpixels</a:t>
            </a:r>
            <a:r>
              <a:rPr lang="en-US" altLang="zh-TW" sz="1800" dirty="0"/>
              <a:t> based on the watershed transformation." </a:t>
            </a:r>
            <a:r>
              <a:rPr lang="en-US" altLang="zh-TW" sz="1800" i="1" dirty="0"/>
              <a:t>Image Processing (ICIP), 2014 IEEE International Conference on</a:t>
            </a:r>
            <a:r>
              <a:rPr lang="en-US" altLang="zh-TW" sz="1800" dirty="0"/>
              <a:t>. IEEE, 2014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r>
              <a:rPr lang="en-US" altLang="zh-TW" sz="1800" dirty="0" smtClean="0"/>
              <a:t>[8] </a:t>
            </a:r>
            <a:r>
              <a:rPr lang="en-US" altLang="zh-TW" sz="1800" dirty="0"/>
              <a:t>http://www.lunwen365.com/qitaleibie/lunwenzhidao/fanli/563192.html</a:t>
            </a:r>
          </a:p>
          <a:p>
            <a:pPr marL="0" indent="0">
              <a:buNone/>
            </a:pPr>
            <a:r>
              <a:rPr lang="en-US" altLang="zh-TW" sz="1800" dirty="0" smtClean="0"/>
              <a:t>[</a:t>
            </a:r>
            <a:r>
              <a:rPr lang="en-US" altLang="zh-TW" sz="1800" dirty="0"/>
              <a:t>9</a:t>
            </a:r>
            <a:r>
              <a:rPr lang="en-US" altLang="zh-TW" sz="1800" dirty="0" smtClean="0"/>
              <a:t>] </a:t>
            </a:r>
            <a:r>
              <a:rPr lang="en-US" altLang="zh-TW" sz="1800" dirty="0"/>
              <a:t>http://</a:t>
            </a:r>
            <a:r>
              <a:rPr lang="en-US" altLang="zh-TW" sz="1800" dirty="0" smtClean="0"/>
              <a:t>m.blog.csdn.net/blog/Guzenyel/25769507</a:t>
            </a:r>
          </a:p>
          <a:p>
            <a:pPr marL="0" indent="0">
              <a:buNone/>
            </a:pPr>
            <a:r>
              <a:rPr lang="en-US" altLang="zh-TW" sz="1800" dirty="0" smtClean="0"/>
              <a:t>[10] </a:t>
            </a:r>
            <a:r>
              <a:rPr lang="en-US" altLang="zh-TW" sz="1800" dirty="0"/>
              <a:t>Peng, Bo, Lei Zhang, and David Zhang. "A survey of graph theoretical approaches to image segmentation." </a:t>
            </a:r>
            <a:r>
              <a:rPr lang="en-US" altLang="zh-TW" sz="1800" i="1" dirty="0"/>
              <a:t>Pattern Recognition</a:t>
            </a:r>
            <a:r>
              <a:rPr lang="en-US" altLang="zh-TW" sz="1800" dirty="0"/>
              <a:t> 46.3 (2013): 1020-1038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r>
              <a:rPr lang="en-US" altLang="zh-TW" sz="1800" dirty="0" smtClean="0"/>
              <a:t>[11] </a:t>
            </a:r>
            <a:r>
              <a:rPr lang="en-US" altLang="zh-TW" sz="1800" dirty="0" err="1"/>
              <a:t>Machairas</a:t>
            </a:r>
            <a:r>
              <a:rPr lang="en-US" altLang="zh-TW" sz="1800" dirty="0"/>
              <a:t>, </a:t>
            </a:r>
            <a:r>
              <a:rPr lang="en-US" altLang="zh-TW" sz="1800" dirty="0" err="1"/>
              <a:t>Vaïa</a:t>
            </a:r>
            <a:r>
              <a:rPr lang="en-US" altLang="zh-TW" sz="1800" dirty="0"/>
              <a:t>, et al. "</a:t>
            </a:r>
            <a:r>
              <a:rPr lang="en-US" altLang="zh-TW" sz="1800" dirty="0" err="1"/>
              <a:t>Waterpixels</a:t>
            </a:r>
            <a:r>
              <a:rPr lang="en-US" altLang="zh-TW" sz="1800" dirty="0"/>
              <a:t>." </a:t>
            </a:r>
            <a:r>
              <a:rPr lang="en-US" altLang="zh-TW" sz="1800" i="1" dirty="0"/>
              <a:t>Image Processing, IEEE Transactions on</a:t>
            </a:r>
            <a:r>
              <a:rPr lang="en-US" altLang="zh-TW" sz="1800" dirty="0"/>
              <a:t>24.11 (2015): 3707-3716.</a:t>
            </a:r>
            <a:endParaRPr lang="zh-TW" altLang="en-US" sz="1800" dirty="0"/>
          </a:p>
          <a:p>
            <a:pPr marL="0" indent="0">
              <a:buNone/>
            </a:pP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What’s the </a:t>
            </a:r>
            <a:r>
              <a:rPr lang="en-US" altLang="zh-TW" dirty="0" err="1" smtClean="0"/>
              <a:t>superpixel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cluster of connected pixels with similar features (ex: color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brightness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texture...).</a:t>
            </a:r>
          </a:p>
          <a:p>
            <a:r>
              <a:rPr lang="en-US" altLang="zh-TW" dirty="0" smtClean="0"/>
              <a:t>It can be regarded as a result of over segmentation.</a:t>
            </a:r>
          </a:p>
          <a:p>
            <a:r>
              <a:rPr lang="en-US" altLang="zh-TW" dirty="0" smtClean="0"/>
              <a:t>The concept was proposed in 2003 but the results of some former methods also can be called </a:t>
            </a:r>
            <a:r>
              <a:rPr lang="en-US" altLang="zh-TW" dirty="0" err="1" smtClean="0"/>
              <a:t>superpixels</a:t>
            </a:r>
            <a:r>
              <a:rPr lang="en-US" altLang="zh-TW" dirty="0" smtClean="0"/>
              <a:t>. (ex: watershed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mean shift)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79712" y="630932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Watershed [1]</a:t>
            </a:r>
            <a:endParaRPr lang="en-US" altLang="zh-TW" dirty="0"/>
          </a:p>
        </p:txBody>
      </p:sp>
      <p:pic>
        <p:nvPicPr>
          <p:cNvPr id="9219" name="Picture 3" descr="C:\Users\Recluse\Desktop\[2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1" t="6462"/>
          <a:stretch/>
        </p:blipFill>
        <p:spPr bwMode="auto">
          <a:xfrm>
            <a:off x="4672432" y="4238490"/>
            <a:ext cx="3024000" cy="20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508104" y="630932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/>
              <a:t>TurboPixel</a:t>
            </a:r>
            <a:r>
              <a:rPr lang="en-US" altLang="zh-TW" dirty="0" smtClean="0"/>
              <a:t> [2]</a:t>
            </a:r>
            <a:endParaRPr lang="zh-TW" altLang="en-US" dirty="0"/>
          </a:p>
        </p:txBody>
      </p:sp>
      <p:pic>
        <p:nvPicPr>
          <p:cNvPr id="13314" name="Picture 2" descr="C:\Users\Recluse\Desktop\W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38491"/>
            <a:ext cx="3060000" cy="207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6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Desirable Properties of </a:t>
            </a:r>
            <a:r>
              <a:rPr lang="en-US" altLang="zh-TW" dirty="0" err="1"/>
              <a:t>Superpixels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Good adherence </a:t>
            </a:r>
            <a:r>
              <a:rPr lang="en-US" altLang="zh-TW" dirty="0"/>
              <a:t>to </a:t>
            </a:r>
            <a:r>
              <a:rPr lang="en-US" altLang="zh-TW" dirty="0" smtClean="0"/>
              <a:t>object boundaries</a:t>
            </a:r>
          </a:p>
          <a:p>
            <a:r>
              <a:rPr lang="en-US" altLang="zh-TW" dirty="0" smtClean="0"/>
              <a:t>Regular shape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similar size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ompute fast and </a:t>
            </a:r>
            <a:r>
              <a:rPr lang="en-US" altLang="zh-TW" dirty="0"/>
              <a:t>simple to use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Advantage of </a:t>
            </a:r>
            <a:r>
              <a:rPr lang="en-US" altLang="zh-TW" dirty="0" err="1" smtClean="0"/>
              <a:t>Superpixels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Regional information</a:t>
            </a:r>
          </a:p>
          <a:p>
            <a:r>
              <a:rPr lang="en-US" altLang="zh-TW" dirty="0" smtClean="0"/>
              <a:t>High computational efficiency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0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Superpixel</a:t>
            </a:r>
            <a:r>
              <a:rPr lang="en-US" altLang="zh-TW" dirty="0" smtClean="0"/>
              <a:t>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/>
              <a:t>Graph-based</a:t>
            </a:r>
            <a:r>
              <a:rPr lang="en-US" altLang="zh-TW" dirty="0" smtClean="0"/>
              <a:t>: </a:t>
            </a:r>
            <a:r>
              <a:rPr lang="en-US" altLang="zh-TW" dirty="0" err="1"/>
              <a:t>Superpixel</a:t>
            </a:r>
            <a:r>
              <a:rPr lang="en-US" altLang="zh-TW" dirty="0"/>
              <a:t> </a:t>
            </a:r>
            <a:r>
              <a:rPr lang="en-US" altLang="zh-TW" dirty="0" smtClean="0"/>
              <a:t>Lattice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Efficient Graph-based segmentation</a:t>
            </a:r>
            <a:r>
              <a:rPr lang="zh-TW" altLang="en-US" dirty="0"/>
              <a:t>、</a:t>
            </a:r>
            <a:r>
              <a:rPr lang="en-US" altLang="zh-TW" dirty="0" err="1"/>
              <a:t>Ncut</a:t>
            </a:r>
            <a:r>
              <a:rPr lang="zh-TW" altLang="en-US" dirty="0"/>
              <a:t>、</a:t>
            </a:r>
            <a:r>
              <a:rPr lang="en-US" altLang="zh-TW" dirty="0" smtClean="0"/>
              <a:t>ERS……</a:t>
            </a:r>
            <a:endParaRPr lang="en-US" altLang="zh-TW" dirty="0"/>
          </a:p>
          <a:p>
            <a:r>
              <a:rPr lang="en-US" altLang="zh-TW" b="1" dirty="0" smtClean="0"/>
              <a:t>Gradient-based</a:t>
            </a:r>
            <a:r>
              <a:rPr lang="en-US" altLang="zh-TW" dirty="0" smtClean="0"/>
              <a:t>: Watershed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MeanShift</a:t>
            </a:r>
            <a:r>
              <a:rPr lang="zh-TW" altLang="en-US" dirty="0" smtClean="0"/>
              <a:t>、</a:t>
            </a:r>
            <a:r>
              <a:rPr lang="en-US" altLang="zh-TW" dirty="0" smtClean="0"/>
              <a:t>Quick-Shift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TurboPixel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SLIC……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Graph-Based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774304"/>
            <a:ext cx="7772400" cy="4391000"/>
          </a:xfrm>
        </p:spPr>
        <p:txBody>
          <a:bodyPr/>
          <a:lstStyle/>
          <a:p>
            <a:r>
              <a:rPr lang="en-US" altLang="zh-TW" dirty="0" smtClean="0"/>
              <a:t>Normalized Cut (</a:t>
            </a:r>
            <a:r>
              <a:rPr lang="en-US" altLang="zh-TW" dirty="0" err="1" smtClean="0"/>
              <a:t>Ncut</a:t>
            </a:r>
            <a:r>
              <a:rPr lang="en-US" altLang="zh-TW" dirty="0" smtClean="0"/>
              <a:t>)  [5]</a:t>
            </a:r>
          </a:p>
          <a:p>
            <a:r>
              <a:rPr lang="en-US" altLang="zh-TW" dirty="0" smtClean="0"/>
              <a:t>Entropy Rate </a:t>
            </a:r>
            <a:r>
              <a:rPr lang="en-US" altLang="zh-TW" dirty="0" err="1" smtClean="0"/>
              <a:t>Superpixel</a:t>
            </a:r>
            <a:r>
              <a:rPr lang="en-US" altLang="zh-TW" dirty="0" smtClean="0"/>
              <a:t> (ERS)  [4]</a:t>
            </a:r>
            <a:endParaRPr lang="zh-TW" altLang="en-US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0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064" cy="4572000"/>
          </a:xfrm>
        </p:spPr>
        <p:txBody>
          <a:bodyPr/>
          <a:lstStyle/>
          <a:p>
            <a:r>
              <a:rPr lang="en-US" altLang="zh-TW" dirty="0" smtClean="0"/>
              <a:t>Denote an undirected graph as </a:t>
            </a:r>
            <a:r>
              <a:rPr lang="en-US" altLang="zh-TW" b="1" dirty="0" smtClean="0"/>
              <a:t>G=&lt;V, E&gt; </a:t>
            </a:r>
            <a:r>
              <a:rPr lang="en-US" altLang="zh-TW" dirty="0" smtClean="0"/>
              <a:t>where </a:t>
            </a:r>
            <a:r>
              <a:rPr lang="en-US" altLang="zh-TW" b="1" i="1" dirty="0" smtClean="0">
                <a:solidFill>
                  <a:srgbClr val="FF0000"/>
                </a:solidFill>
              </a:rPr>
              <a:t>V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is the vertex set</a:t>
            </a:r>
            <a:r>
              <a:rPr lang="en-US" altLang="zh-TW" dirty="0" smtClean="0"/>
              <a:t> and </a:t>
            </a:r>
            <a:r>
              <a:rPr lang="en-US" altLang="zh-TW" b="1" i="1" dirty="0" smtClean="0">
                <a:solidFill>
                  <a:srgbClr val="FF0000"/>
                </a:solidFill>
              </a:rPr>
              <a:t>E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is the edge set</a:t>
            </a:r>
            <a:r>
              <a:rPr lang="en-US" altLang="zh-TW" dirty="0" smtClean="0"/>
              <a:t>.</a:t>
            </a:r>
          </a:p>
          <a:p>
            <a:r>
              <a:rPr lang="en-US" altLang="zh-TW" b="1" i="1" dirty="0" err="1" smtClean="0"/>
              <a:t>Wij</a:t>
            </a:r>
            <a:r>
              <a:rPr lang="en-US" altLang="zh-TW" dirty="0" smtClean="0"/>
              <a:t>: the weight on the edge which connects node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and node j </a:t>
            </a:r>
          </a:p>
          <a:p>
            <a:r>
              <a:rPr lang="en-US" altLang="zh-TW" dirty="0"/>
              <a:t>In an undirected graph, the edge weights are symmetric, that is </a:t>
            </a:r>
            <a:r>
              <a:rPr lang="en-US" altLang="zh-TW" b="1" i="1" dirty="0" err="1" smtClean="0"/>
              <a:t>Wij</a:t>
            </a:r>
            <a:r>
              <a:rPr lang="en-US" altLang="zh-TW" b="1" i="1" dirty="0" smtClean="0"/>
              <a:t> </a:t>
            </a:r>
            <a:r>
              <a:rPr lang="en-US" altLang="zh-TW" b="1" dirty="0"/>
              <a:t>= </a:t>
            </a:r>
            <a:r>
              <a:rPr lang="en-US" altLang="zh-TW" b="1" i="1" dirty="0" err="1" smtClean="0"/>
              <a:t>Wji</a:t>
            </a:r>
            <a:r>
              <a:rPr lang="en-US" altLang="zh-TW" dirty="0"/>
              <a:t>.</a:t>
            </a:r>
          </a:p>
          <a:p>
            <a:endParaRPr lang="zh-TW" altLang="en-US" dirty="0" smtClean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5123" name="Picture 3" descr="C:\Users\Recluse\Desktop\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6093" r="14356" b="5269"/>
          <a:stretch/>
        </p:blipFill>
        <p:spPr bwMode="auto">
          <a:xfrm>
            <a:off x="3779912" y="3861048"/>
            <a:ext cx="2996818" cy="23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147653" y="6001471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undirected graph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655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Graph-Based Segmentation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456184"/>
            <a:ext cx="7787208" cy="4493096"/>
          </a:xfrm>
        </p:spPr>
        <p:txBody>
          <a:bodyPr/>
          <a:lstStyle/>
          <a:p>
            <a:r>
              <a:rPr lang="en-US" altLang="zh-TW" dirty="0" smtClean="0"/>
              <a:t>Consider an image as an undirected graph and each edge </a:t>
            </a:r>
            <a:r>
              <a:rPr lang="en-US" altLang="zh-TW" dirty="0"/>
              <a:t>is assigned with a non-negative weight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</a:t>
            </a:r>
            <a:r>
              <a:rPr lang="zh-TW" altLang="en-US" dirty="0" smtClean="0"/>
              <a:t>－</a:t>
            </a:r>
            <a:r>
              <a:rPr lang="en-US" altLang="zh-TW" dirty="0" smtClean="0"/>
              <a:t>Treat each </a:t>
            </a:r>
            <a:r>
              <a:rPr lang="en-US" altLang="zh-TW" dirty="0" smtClean="0">
                <a:solidFill>
                  <a:srgbClr val="FF0000"/>
                </a:solidFill>
              </a:rPr>
              <a:t>pixel</a:t>
            </a:r>
            <a:r>
              <a:rPr lang="en-US" altLang="zh-TW" dirty="0" smtClean="0"/>
              <a:t> as a </a:t>
            </a:r>
            <a:r>
              <a:rPr lang="en-US" altLang="zh-TW" dirty="0" smtClean="0">
                <a:solidFill>
                  <a:srgbClr val="FF0000"/>
                </a:solidFill>
              </a:rPr>
              <a:t>node</a:t>
            </a:r>
            <a:r>
              <a:rPr lang="en-US" altLang="zh-TW" dirty="0" smtClean="0"/>
              <a:t> in a graph</a:t>
            </a:r>
          </a:p>
          <a:p>
            <a:pPr marL="0" indent="0">
              <a:buNone/>
            </a:pPr>
            <a:r>
              <a:rPr lang="zh-TW" altLang="en-US" dirty="0" smtClean="0"/>
              <a:t>  －</a:t>
            </a:r>
            <a:r>
              <a:rPr lang="en-US" altLang="zh-TW" dirty="0" smtClean="0">
                <a:solidFill>
                  <a:srgbClr val="FF0000"/>
                </a:solidFill>
              </a:rPr>
              <a:t>Edge weights </a:t>
            </a:r>
            <a:r>
              <a:rPr lang="en-US" altLang="zh-TW" dirty="0" smtClean="0"/>
              <a:t>are related to the </a:t>
            </a:r>
            <a:r>
              <a:rPr lang="en-US" altLang="zh-TW" dirty="0" smtClean="0">
                <a:solidFill>
                  <a:srgbClr val="FF0000"/>
                </a:solidFill>
              </a:rPr>
              <a:t>similarity</a:t>
            </a:r>
            <a:r>
              <a:rPr lang="en-US" altLang="zh-TW" dirty="0"/>
              <a:t> </a:t>
            </a:r>
            <a:r>
              <a:rPr lang="en-US" altLang="zh-TW" dirty="0" smtClean="0"/>
              <a:t>between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neighboring pixels.</a:t>
            </a:r>
            <a:endParaRPr lang="en-US" altLang="zh-TW" sz="1800" dirty="0" smtClean="0"/>
          </a:p>
          <a:p>
            <a:r>
              <a:rPr lang="en-US" altLang="zh-TW" dirty="0" smtClean="0"/>
              <a:t>Various </a:t>
            </a:r>
            <a:r>
              <a:rPr lang="en-US" altLang="zh-TW" dirty="0"/>
              <a:t>techniques are formed based </a:t>
            </a:r>
            <a:r>
              <a:rPr lang="en-US" altLang="zh-TW" dirty="0" smtClean="0"/>
              <a:t>on </a:t>
            </a:r>
            <a:r>
              <a:rPr lang="en-US" altLang="zh-TW" dirty="0"/>
              <a:t>this assumption and </a:t>
            </a:r>
            <a:r>
              <a:rPr lang="en-US" altLang="zh-TW" dirty="0" smtClean="0"/>
              <a:t>graph cut.</a:t>
            </a: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" name="Picture 2" descr="C:\Users\Recluse\Desktop\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1" b="14575"/>
          <a:stretch/>
        </p:blipFill>
        <p:spPr bwMode="auto">
          <a:xfrm>
            <a:off x="2195736" y="4653136"/>
            <a:ext cx="5509979" cy="17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34BD-1241-4981-AB96-B8A588EAEAF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34910" y="6254234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Consider an image as an undirected graph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68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6016</TotalTime>
  <Words>1528</Words>
  <Application>Microsoft Office PowerPoint</Application>
  <PresentationFormat>如螢幕大小 (4:3)</PresentationFormat>
  <Paragraphs>222</Paragraphs>
  <Slides>27</Slides>
  <Notes>26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Franklin Gothic Book</vt:lpstr>
      <vt:lpstr>Perpetua</vt:lpstr>
      <vt:lpstr>宋体</vt:lpstr>
      <vt:lpstr>微軟正黑體</vt:lpstr>
      <vt:lpstr>新細明體</vt:lpstr>
      <vt:lpstr>Calibri</vt:lpstr>
      <vt:lpstr>Euclid Math One</vt:lpstr>
      <vt:lpstr>Wingdings</vt:lpstr>
      <vt:lpstr>Wingdings 2</vt:lpstr>
      <vt:lpstr>公正</vt:lpstr>
      <vt:lpstr>Equation</vt:lpstr>
      <vt:lpstr>Image Segmentation</vt:lpstr>
      <vt:lpstr>Outline</vt:lpstr>
      <vt:lpstr>What’s the superpixel?</vt:lpstr>
      <vt:lpstr>Desirable Properties of Superpixels</vt:lpstr>
      <vt:lpstr>Advantage of Superpixels</vt:lpstr>
      <vt:lpstr>Superpixel Methods</vt:lpstr>
      <vt:lpstr>Graph-Based Methods</vt:lpstr>
      <vt:lpstr>Graph Representation</vt:lpstr>
      <vt:lpstr>Graph-Based Segmentation</vt:lpstr>
      <vt:lpstr>Min Cut</vt:lpstr>
      <vt:lpstr>Ncut</vt:lpstr>
      <vt:lpstr>Simulation Results</vt:lpstr>
      <vt:lpstr>ERS</vt:lpstr>
      <vt:lpstr>Random walks on graphs</vt:lpstr>
      <vt:lpstr>PowerPoint 簡報</vt:lpstr>
      <vt:lpstr>Balancing Term</vt:lpstr>
      <vt:lpstr>PowerPoint 簡報</vt:lpstr>
      <vt:lpstr>Simulation Results</vt:lpstr>
      <vt:lpstr>Gradient-Based Segmentation</vt:lpstr>
      <vt:lpstr>SLIC</vt:lpstr>
      <vt:lpstr>Simulation Results</vt:lpstr>
      <vt:lpstr>Waterpixel</vt:lpstr>
      <vt:lpstr>Waterpixel</vt:lpstr>
      <vt:lpstr>Simulation Results</vt:lpstr>
      <vt:lpstr>Conclusion</vt:lpstr>
      <vt:lpstr>Reference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Recluse</dc:creator>
  <cp:lastModifiedBy>SweetPie</cp:lastModifiedBy>
  <cp:revision>223</cp:revision>
  <dcterms:created xsi:type="dcterms:W3CDTF">2015-11-25T08:55:16Z</dcterms:created>
  <dcterms:modified xsi:type="dcterms:W3CDTF">2015-12-02T08:56:20Z</dcterms:modified>
</cp:coreProperties>
</file>